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Bebas Neue" panose="020B0606020202050201" pitchFamily="34" charset="0"/>
      <p:regular r:id="rId32"/>
    </p:embeddedFont>
    <p:embeddedFont>
      <p:font typeface="Jost" panose="020B0604020202020204" charset="0"/>
      <p:regular r:id="rId33"/>
      <p:bold r:id="rId34"/>
      <p:italic r:id="rId35"/>
      <p:boldItalic r:id="rId36"/>
    </p:embeddedFont>
    <p:embeddedFont>
      <p:font typeface="Jost SemiBold" panose="020B0604020202020204" charset="0"/>
      <p:regular r:id="rId37"/>
      <p:bold r:id="rId38"/>
      <p:italic r:id="rId39"/>
      <p:boldItalic r:id="rId40"/>
    </p:embeddedFont>
    <p:embeddedFont>
      <p:font typeface="Nunito Light" pitchFamily="2" charset="0"/>
      <p:regular r:id="rId41"/>
      <p:italic r:id="rId42"/>
    </p:embeddedFont>
    <p:embeddedFont>
      <p:font typeface="Open Sans" panose="020B0606030504020204" pitchFamily="34" charset="0"/>
      <p:regular r:id="rId43"/>
      <p:bold r:id="rId44"/>
      <p:italic r:id="rId45"/>
      <p:boldItalic r:id="rId46"/>
    </p:embeddedFont>
    <p:embeddedFont>
      <p:font typeface="Skranji" panose="020B060402020202020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26" autoAdjust="0"/>
  </p:normalViewPr>
  <p:slideViewPr>
    <p:cSldViewPr snapToGrid="0">
      <p:cViewPr varScale="1">
        <p:scale>
          <a:sx n="104" d="100"/>
          <a:sy n="104" d="100"/>
        </p:scale>
        <p:origin x="120"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iles.ethz.ch/isn/56968/css_analysen_nr38-0708_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owmuch.net/articles/top-export-in-every-countr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abel.hathitrust.org/cgi/pt?id=hvd.hn4kyv&amp;seq=49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logs.loc.gov/international-collections/2020/03/emperor-menelik-ii-of-ethiopia-and-the-battle-of-adwa-a-pictorial-history/?loclr=fbi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ritishmuseum.org/collection/image/7242700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heodorerooseveltcenter.org/Research/Digital-Library/Record?libID=o4331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a.gov/the-world-factbook/countries/ethiopia/ma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s.bl.uk/sound-and-vision/2019/10/black-history-month-king-menelik-and-queen-taytus-phonograph-message-to-queen-victoria.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ommons.wikimedia.org/wiki/File:Emperor_Menelik_II.png" TargetMode="External"/><Relationship Id="rId4" Type="http://schemas.openxmlformats.org/officeDocument/2006/relationships/hyperlink" Target="https://commons.wikimedia.org/wiki/File:Menelik_II_of_Ethiopia_Negusa_Nagast.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s.loc.gov/international-collections/2022/03/taytu-betul-the-cunning-empress-of-ethiopia/"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gallica.bnf.fr/ark:/12148/bpt6k716167b/f1.item" TargetMode="External"/><Relationship Id="rId4" Type="http://schemas.openxmlformats.org/officeDocument/2006/relationships/hyperlink" Target="https://commons.wikimedia.org/wiki/File:Taicron.gi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Africa_map_1914.sv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1a4cd61a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1a4cd61a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Image Source:</a:t>
            </a:r>
          </a:p>
          <a:p>
            <a:pPr marL="228600" lvl="0" indent="-228600" algn="l" rtl="0">
              <a:spcBef>
                <a:spcPts val="0"/>
              </a:spcBef>
              <a:spcAft>
                <a:spcPts val="0"/>
              </a:spcAft>
              <a:buFont typeface="+mj-lt"/>
              <a:buAutoNum type="arabicPeriod"/>
            </a:pPr>
            <a:r>
              <a:rPr lang="en-US" sz="1100" b="0" i="0" u="none" strike="noStrike" cap="none" dirty="0">
                <a:solidFill>
                  <a:srgbClr val="000000"/>
                </a:solidFill>
                <a:effectLst/>
                <a:latin typeface="Arial"/>
                <a:ea typeface="Arial"/>
                <a:cs typeface="Arial"/>
                <a:sym typeface="Arial"/>
              </a:rPr>
              <a:t>Emperor of Ethiopia Menelik II </a:t>
            </a:r>
            <a:r>
              <a:rPr lang="en-US" sz="1100" b="0" i="0" u="none" strike="noStrike" cap="none" dirty="0" err="1">
                <a:solidFill>
                  <a:srgbClr val="000000"/>
                </a:solidFill>
                <a:effectLst/>
                <a:latin typeface="Arial"/>
                <a:ea typeface="Arial"/>
                <a:cs typeface="Arial"/>
                <a:sym typeface="Arial"/>
              </a:rPr>
              <a:t>Negusä</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Nägäst</a:t>
            </a:r>
            <a:r>
              <a:rPr lang="en-US" sz="1100" b="0" i="0" u="none" strike="noStrike" cap="none" dirty="0">
                <a:solidFill>
                  <a:srgbClr val="000000"/>
                </a:solidFill>
                <a:effectLst/>
                <a:latin typeface="Arial"/>
                <a:ea typeface="Arial"/>
                <a:cs typeface="Arial"/>
                <a:sym typeface="Arial"/>
              </a:rPr>
              <a:t>. (n.d.). Wikimedia Commons. https://commons.wikimedia.org/wiki/File:Negusa_Nagast_Menelik_II_Emperor_of_Ethiopia.jpg. Public domain (CC0).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29c55f898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29c55f898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endParaRPr lang="en-US" dirty="0"/>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Haydon, F. (2008). Africa: natural resources [digital image]. In Giroux, J., </a:t>
            </a:r>
            <a:r>
              <a:rPr lang="en-US" sz="1100" b="0" i="1" u="none" strike="noStrike" cap="none" dirty="0">
                <a:solidFill>
                  <a:srgbClr val="000000"/>
                </a:solidFill>
                <a:effectLst/>
                <a:latin typeface="Arial"/>
                <a:ea typeface="Arial"/>
                <a:cs typeface="Arial"/>
                <a:sym typeface="Arial"/>
              </a:rPr>
              <a:t>Africa’s growing strategic relevance. CSS Analyses in Security Policy, 3</a:t>
            </a:r>
            <a:r>
              <a:rPr lang="en-US" sz="1100" b="0" i="0" u="none" strike="noStrike" cap="none" dirty="0">
                <a:solidFill>
                  <a:srgbClr val="000000"/>
                </a:solidFill>
                <a:effectLst/>
                <a:latin typeface="Arial"/>
                <a:ea typeface="Arial"/>
                <a:cs typeface="Arial"/>
                <a:sym typeface="Arial"/>
              </a:rPr>
              <a:t>(38), 1-3. ETH Zurich. </a:t>
            </a:r>
            <a:r>
              <a:rPr lang="en-US" sz="1100" b="0" i="0" u="sng" strike="noStrike" cap="none" dirty="0">
                <a:solidFill>
                  <a:srgbClr val="000000"/>
                </a:solidFill>
                <a:effectLst/>
                <a:latin typeface="Arial"/>
                <a:ea typeface="Arial"/>
                <a:cs typeface="Arial"/>
                <a:sym typeface="Arial"/>
                <a:hlinkClick r:id="rId3"/>
              </a:rPr>
              <a:t>https://www.files.ethz.ch/isn/56968/css_analysen_nr38-0708_E.pdf</a:t>
            </a:r>
            <a:r>
              <a:rPr lang="en-US" sz="1100" b="0" i="0" u="none" strike="noStrike" cap="none" dirty="0">
                <a:solidFill>
                  <a:srgbClr val="000000"/>
                </a:solidFill>
                <a:effectLst/>
                <a:latin typeface="Arial"/>
                <a:ea typeface="Arial"/>
                <a:cs typeface="Arial"/>
                <a:sym typeface="Arial"/>
              </a:rPr>
              <a:t>. © All rights reserved.</a:t>
            </a:r>
            <a:endParaRPr lang="en-US" u="non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29c55f898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29c55f89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HowMuch.net (2020). </a:t>
            </a:r>
            <a:r>
              <a:rPr lang="en-US" sz="1100" b="0" i="1" u="none" strike="noStrike" cap="none" dirty="0">
                <a:solidFill>
                  <a:srgbClr val="000000"/>
                </a:solidFill>
                <a:effectLst/>
                <a:latin typeface="Arial"/>
                <a:ea typeface="Arial"/>
                <a:cs typeface="Arial"/>
                <a:sym typeface="Arial"/>
              </a:rPr>
              <a:t>These maps show every country’s most valuable export</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https://howmuch.net/articles/top-export-in-every-country</a:t>
            </a:r>
            <a:r>
              <a:rPr lang="en-US" sz="1100" b="0" i="0" u="none" strike="noStrike" cap="none" dirty="0">
                <a:solidFill>
                  <a:srgbClr val="000000"/>
                </a:solidFill>
                <a:effectLst/>
                <a:latin typeface="Arial"/>
                <a:ea typeface="Arial"/>
                <a:cs typeface="Arial"/>
                <a:sym typeface="Arial"/>
              </a:rPr>
              <a:t>. © All rights reserved.</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5e89cf624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5e89cf624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5e89cf6246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5e89cf624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6130b2038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6130b2038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6130b2038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6130b203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130b2038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130b2038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6130b2038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6130b2038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6130b2038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6130b2038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6130b2038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6130b2038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431007ba2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6130b2038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6130b2038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Leandre, C. (1897, September 25). [Cartoon of King Menelik II after his defeat of Italy]. Le </a:t>
            </a:r>
            <a:r>
              <a:rPr lang="en-US" sz="1100" b="0" i="0" u="none" strike="noStrike" cap="none" dirty="0" err="1">
                <a:solidFill>
                  <a:srgbClr val="000000"/>
                </a:solidFill>
                <a:effectLst/>
                <a:latin typeface="Arial"/>
                <a:ea typeface="Arial"/>
                <a:cs typeface="Arial"/>
                <a:sym typeface="Arial"/>
              </a:rPr>
              <a:t>Rire</a:t>
            </a:r>
            <a:r>
              <a:rPr lang="en-US" sz="1100" b="0" i="0" u="none" strike="noStrike" cap="none" dirty="0">
                <a:solidFill>
                  <a:srgbClr val="000000"/>
                </a:solidFill>
                <a:effectLst/>
                <a:latin typeface="Arial"/>
                <a:ea typeface="Arial"/>
                <a:cs typeface="Arial"/>
                <a:sym typeface="Arial"/>
              </a:rPr>
              <a:t>: journal </a:t>
            </a:r>
            <a:r>
              <a:rPr lang="en-US" sz="1100" b="0" i="0" u="none" strike="noStrike" cap="none" dirty="0" err="1">
                <a:solidFill>
                  <a:srgbClr val="000000"/>
                </a:solidFill>
                <a:effectLst/>
                <a:latin typeface="Arial"/>
                <a:ea typeface="Arial"/>
                <a:cs typeface="Arial"/>
                <a:sym typeface="Arial"/>
              </a:rPr>
              <a:t>humoristique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paraissant</a:t>
            </a:r>
            <a:r>
              <a:rPr lang="en-US" sz="1100" b="0" i="0" u="none" strike="noStrike" cap="none" dirty="0">
                <a:solidFill>
                  <a:srgbClr val="000000"/>
                </a:solidFill>
                <a:effectLst/>
                <a:latin typeface="Arial"/>
                <a:ea typeface="Arial"/>
                <a:cs typeface="Arial"/>
                <a:sym typeface="Arial"/>
              </a:rPr>
              <a:t> le </a:t>
            </a:r>
            <a:r>
              <a:rPr lang="en-US" sz="1100" b="0" i="0" u="none" strike="noStrike" cap="none" dirty="0" err="1">
                <a:solidFill>
                  <a:srgbClr val="000000"/>
                </a:solidFill>
                <a:effectLst/>
                <a:latin typeface="Arial"/>
                <a:ea typeface="Arial"/>
                <a:cs typeface="Arial"/>
                <a:sym typeface="Arial"/>
              </a:rPr>
              <a:t>samedi</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https://babel.hathitrust.org/cgi/pt?id=hvd.hn4kyv&amp;seq=493</a:t>
            </a:r>
            <a:r>
              <a:rPr lang="en-US" sz="1100" b="0" i="0" u="sng"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Public domain (CC0).</a:t>
            </a:r>
            <a:endParaRPr u="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6130b2038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6130b2038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[Imagination of a Spanish artist of the triumphant emperor, Menelik II]. (1896). Library of Congress African and Middle Eastern Division, Ethiopian Collection of Trade Cards. </a:t>
            </a:r>
            <a:r>
              <a:rPr lang="en-US" sz="1100" b="0" i="0" u="sng" strike="noStrike" cap="none" dirty="0">
                <a:solidFill>
                  <a:srgbClr val="000000"/>
                </a:solidFill>
                <a:effectLst/>
                <a:latin typeface="Arial"/>
                <a:ea typeface="Arial"/>
                <a:cs typeface="Arial"/>
                <a:sym typeface="Arial"/>
                <a:hlinkClick r:id="rId3"/>
              </a:rPr>
              <a:t>https://blogs.loc.gov/international-collections/2020/03/emperor-menelik-ii-of-ethiopia-and-the-battle-of-adwa-a-pictorial-history/?loclr=fbint</a:t>
            </a:r>
            <a:r>
              <a:rPr lang="en-US" sz="1100" b="0" i="0" u="none" strike="noStrike" cap="none" dirty="0">
                <a:solidFill>
                  <a:srgbClr val="000000"/>
                </a:solidFill>
                <a:effectLst/>
                <a:latin typeface="Arial"/>
                <a:ea typeface="Arial"/>
                <a:cs typeface="Arial"/>
                <a:sym typeface="Arial"/>
              </a:rPr>
              <a:t>. Public domain (CC0).</a:t>
            </a:r>
            <a:endParaRPr u="non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5e89cf6246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5e89cf624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6130b2038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6130b2038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130b20380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6130b2038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6130b20380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6130b2038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6130b20380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6130b2038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130b20380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130b2038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6130b2038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6130b2038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[Untitled oil painting depicting the battle of Adwa, March 2, 1896]. (1940-1949). The Trustees of the British Museum. </a:t>
            </a:r>
            <a:r>
              <a:rPr lang="en-US" sz="1100" b="0" i="0" u="sng" strike="noStrike" cap="none" dirty="0">
                <a:solidFill>
                  <a:srgbClr val="000000"/>
                </a:solidFill>
                <a:effectLst/>
                <a:latin typeface="Arial"/>
                <a:ea typeface="Arial"/>
                <a:cs typeface="Arial"/>
                <a:sym typeface="Arial"/>
                <a:hlinkClick r:id="rId3"/>
              </a:rPr>
              <a:t>https://www.britishmuseum.org/collection/image/72427001</a:t>
            </a:r>
            <a:r>
              <a:rPr lang="en-US" sz="1100" b="0" i="0" u="none" strike="noStrike" cap="none" dirty="0">
                <a:solidFill>
                  <a:srgbClr val="000000"/>
                </a:solidFill>
                <a:effectLst/>
                <a:latin typeface="Arial"/>
                <a:ea typeface="Arial"/>
                <a:cs typeface="Arial"/>
                <a:sym typeface="Arial"/>
              </a:rPr>
              <a:t>. CC BY-NC-SA 4.0.</a:t>
            </a:r>
            <a:endParaRPr u="non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6130b2038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6130b2038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Menelik II, (1903, December 17). </a:t>
            </a:r>
            <a:r>
              <a:rPr lang="en-US" sz="1100" b="0" i="1" u="none" strike="noStrike" cap="none" dirty="0">
                <a:solidFill>
                  <a:srgbClr val="000000"/>
                </a:solidFill>
                <a:effectLst/>
                <a:latin typeface="Arial"/>
                <a:ea typeface="Arial"/>
                <a:cs typeface="Arial"/>
                <a:sym typeface="Arial"/>
              </a:rPr>
              <a:t>Translation of letter from Emperor Menelik II to Theodore Roosevelt</a:t>
            </a:r>
            <a:r>
              <a:rPr lang="en-US" sz="1100" b="0" i="0" u="none" strike="noStrike" cap="none" dirty="0">
                <a:solidFill>
                  <a:srgbClr val="000000"/>
                </a:solidFill>
                <a:effectLst/>
                <a:latin typeface="Arial"/>
                <a:ea typeface="Arial"/>
                <a:cs typeface="Arial"/>
                <a:sym typeface="Arial"/>
              </a:rPr>
              <a:t>. Theodore Roosevelt Papers. Library of Congress Manuscript Division. </a:t>
            </a:r>
            <a:r>
              <a:rPr lang="en-US" sz="1100" b="0" i="0" u="sng" strike="noStrike" cap="none" dirty="0">
                <a:solidFill>
                  <a:srgbClr val="000000"/>
                </a:solidFill>
                <a:effectLst/>
                <a:latin typeface="Arial"/>
                <a:ea typeface="Arial"/>
                <a:cs typeface="Arial"/>
                <a:sym typeface="Arial"/>
                <a:hlinkClick r:id="rId3"/>
              </a:rPr>
              <a:t>https://www.theodorerooseveltcenter.org/Research/Digital-Library/Record?libID=o43319</a:t>
            </a:r>
            <a:r>
              <a:rPr lang="en-US" sz="1100" b="0" i="0" u="sng"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Public domain (CC0).</a:t>
            </a:r>
            <a:endParaRPr u="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5e89cf624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5e89cf624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1" i="0" u="none" strike="noStrike" cap="none" dirty="0">
                <a:solidFill>
                  <a:srgbClr val="000000"/>
                </a:solidFill>
                <a:effectLst/>
                <a:latin typeface="Arial"/>
                <a:ea typeface="Arial"/>
                <a:cs typeface="Arial"/>
                <a:sym typeface="Arial"/>
              </a:rPr>
              <a:t>Image Sources:</a:t>
            </a:r>
          </a:p>
          <a:p>
            <a:pPr marL="387350" indent="-228600" rtl="0">
              <a:buFont typeface="+mj-lt"/>
              <a:buAutoNum type="arabicPeriod"/>
            </a:pPr>
            <a:r>
              <a:rPr lang="en-US" sz="1100" b="0" i="0" u="none" strike="noStrike" cap="none" dirty="0">
                <a:solidFill>
                  <a:srgbClr val="000000"/>
                </a:solidFill>
                <a:effectLst/>
                <a:latin typeface="Arial"/>
                <a:ea typeface="Arial"/>
                <a:cs typeface="Arial"/>
                <a:sym typeface="Arial"/>
              </a:rPr>
              <a:t>Central Intelligence Agency. (2024). Ethiopia. In </a:t>
            </a:r>
            <a:r>
              <a:rPr lang="en-US" sz="1100" b="0" i="1" u="none" strike="noStrike" cap="none" dirty="0">
                <a:solidFill>
                  <a:srgbClr val="000000"/>
                </a:solidFill>
                <a:effectLst/>
                <a:latin typeface="Arial"/>
                <a:ea typeface="Arial"/>
                <a:cs typeface="Arial"/>
                <a:sym typeface="Arial"/>
              </a:rPr>
              <a:t>The World Factbook</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https://www.cia.gov/the-world-factbook/countries/ethiopia/map/</a:t>
            </a:r>
            <a:r>
              <a:rPr lang="en-US" sz="1100" b="0" i="0" u="none" strike="noStrike" cap="none" dirty="0">
                <a:solidFill>
                  <a:srgbClr val="000000"/>
                </a:solidFill>
                <a:effectLst/>
                <a:latin typeface="Arial"/>
                <a:ea typeface="Arial"/>
                <a:cs typeface="Arial"/>
                <a:sym typeface="Arial"/>
              </a:rPr>
              <a:t>. Public Domain (CC0). </a:t>
            </a:r>
            <a:endParaRPr lang="en-US" sz="1100" b="0" i="0" u="sng" strike="noStrike" cap="none" dirty="0">
              <a:solidFill>
                <a:srgbClr val="000000"/>
              </a:solidFill>
              <a:effectLst/>
              <a:latin typeface="Arial"/>
              <a:ea typeface="Arial"/>
              <a:cs typeface="Arial"/>
              <a:sym typeface="Arial"/>
            </a:endParaRPr>
          </a:p>
          <a:p>
            <a:pPr rtl="0">
              <a:buFont typeface="+mj-lt"/>
              <a:buAutoNum type="arabicPeriod"/>
            </a:pPr>
            <a:endParaRPr lang="en-US" sz="1100" b="0" i="0" u="sng" strike="noStrike" cap="none" dirty="0">
              <a:solidFill>
                <a:srgbClr val="000000"/>
              </a:solidFill>
              <a:effectLst/>
              <a:latin typeface="Arial"/>
              <a:cs typeface="Arial"/>
              <a:sym typeface="Arial"/>
            </a:endParaRPr>
          </a:p>
          <a:p>
            <a:pPr marL="387350" indent="-228600" rtl="0">
              <a:buFont typeface="+mj-lt"/>
              <a:buAutoNum type="arabicPeriod"/>
            </a:pPr>
            <a:r>
              <a:rPr lang="en-US" sz="1100" b="0" i="0" u="none" strike="noStrike" cap="none" dirty="0">
                <a:solidFill>
                  <a:srgbClr val="000000"/>
                </a:solidFill>
                <a:effectLst/>
                <a:latin typeface="Arial"/>
                <a:ea typeface="Arial"/>
                <a:cs typeface="Arial"/>
                <a:sym typeface="Arial"/>
              </a:rPr>
              <a:t>TUBS (2011, April 7). Ethiopia in Africa [Digital Image]. Wikimedia Commons. https://commons.wikimedia.org/wiki/File:Ethiopia_in_Africa_(-mini_map_-rivers).svg. CC BY-SA 3.0.</a:t>
            </a:r>
            <a:endParaRPr lang="en-US" dirty="0">
              <a:effectLst/>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5e89cf624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5e89cf624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dirty="0">
                <a:solidFill>
                  <a:schemeClr val="hlink"/>
                </a:solidFill>
                <a:hlinkClick r:id="rId3"/>
              </a:rPr>
              <a:t>https://blogs.bl.uk/sound-and-vision/2019/10/black-history-month-king-menelik-and-queen-taytus-phonograph-message-to-queen-victoria.html</a:t>
            </a:r>
            <a:endParaRPr lang="en" sz="1100" b="0" i="0" u="sng" strike="noStrike" cap="none" dirty="0">
              <a:solidFill>
                <a:schemeClr val="dk1"/>
              </a:solidFill>
              <a:effectLst/>
              <a:latin typeface="Arial"/>
              <a:cs typeface="Arial"/>
              <a:sym typeface="Arial"/>
            </a:endParaRPr>
          </a:p>
          <a:p>
            <a:pPr marL="0" lvl="0" indent="0" algn="l" rtl="0">
              <a:spcBef>
                <a:spcPts val="0"/>
              </a:spcBef>
              <a:spcAft>
                <a:spcPts val="0"/>
              </a:spcAft>
              <a:buClr>
                <a:schemeClr val="dk1"/>
              </a:buClr>
              <a:buSzPts val="1100"/>
              <a:buFont typeface="Arial"/>
              <a:buNone/>
            </a:pPr>
            <a:endParaRPr lang="en" sz="1100" b="0" i="0" u="sng" strike="noStrike" cap="none" dirty="0">
              <a:solidFill>
                <a:schemeClr val="dk1"/>
              </a:solidFill>
              <a:effectLs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i="0" u="none" strike="noStrike" cap="none" dirty="0">
                <a:solidFill>
                  <a:srgbClr val="000000"/>
                </a:solidFill>
                <a:effectLst/>
                <a:latin typeface="Arial"/>
                <a:ea typeface="Arial"/>
                <a:cs typeface="Arial"/>
                <a:sym typeface="Arial"/>
              </a:rPr>
              <a:t>Image Sources:</a:t>
            </a:r>
          </a:p>
          <a:p>
            <a:pPr marL="387350" indent="-228600" rtl="0">
              <a:buFont typeface="+mj-lt"/>
              <a:buAutoNum type="arabicPeriod"/>
            </a:pPr>
            <a:r>
              <a:rPr lang="en-US" sz="1100" b="0" i="0" u="none" strike="noStrike" cap="none" dirty="0">
                <a:solidFill>
                  <a:srgbClr val="000000"/>
                </a:solidFill>
                <a:effectLst/>
                <a:latin typeface="Arial"/>
                <a:ea typeface="Arial"/>
                <a:cs typeface="Arial"/>
                <a:sym typeface="Arial"/>
              </a:rPr>
              <a:t>Menelik II of Ethiopia </a:t>
            </a:r>
            <a:r>
              <a:rPr lang="en-US" sz="1100" b="0" i="0" u="none" strike="noStrike" cap="none" dirty="0" err="1">
                <a:solidFill>
                  <a:srgbClr val="000000"/>
                </a:solidFill>
                <a:effectLst/>
                <a:latin typeface="Arial"/>
                <a:ea typeface="Arial"/>
                <a:cs typeface="Arial"/>
                <a:sym typeface="Arial"/>
              </a:rPr>
              <a:t>Negusa</a:t>
            </a:r>
            <a:r>
              <a:rPr lang="en-US" sz="1100" b="0" i="0" u="none" strike="noStrike" cap="none" dirty="0">
                <a:solidFill>
                  <a:srgbClr val="000000"/>
                </a:solidFill>
                <a:effectLst/>
                <a:latin typeface="Arial"/>
                <a:ea typeface="Arial"/>
                <a:cs typeface="Arial"/>
                <a:sym typeface="Arial"/>
              </a:rPr>
              <a:t> Nagast (n.d.). Wikimedia Commons. </a:t>
            </a:r>
            <a:r>
              <a:rPr lang="en-US" sz="1100" b="0" i="0" u="sng" strike="noStrike" cap="none" dirty="0">
                <a:solidFill>
                  <a:srgbClr val="000000"/>
                </a:solidFill>
                <a:effectLst/>
                <a:latin typeface="Arial"/>
                <a:ea typeface="Arial"/>
                <a:cs typeface="Arial"/>
                <a:sym typeface="Arial"/>
                <a:hlinkClick r:id="rId4"/>
              </a:rPr>
              <a:t>https://commons.wikimedia.org/wiki/File:Menelik_II_of_Ethiopia_Negusa_Nagast.jpg</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Public Doman (CC0).</a:t>
            </a:r>
          </a:p>
          <a:p>
            <a:pPr rtl="0">
              <a:buFont typeface="+mj-lt"/>
              <a:buAutoNum type="arabicPeriod"/>
            </a:pPr>
            <a:endParaRPr lang="en-US" sz="1100" b="0" i="0" u="none" strike="noStrike" cap="none" dirty="0">
              <a:solidFill>
                <a:srgbClr val="000000"/>
              </a:solidFill>
              <a:effectLst/>
              <a:latin typeface="Arial"/>
              <a:ea typeface="Arial"/>
              <a:cs typeface="Arial"/>
              <a:sym typeface="Arial"/>
            </a:endParaRP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dirty="0">
                <a:solidFill>
                  <a:srgbClr val="000000"/>
                </a:solidFill>
                <a:effectLst/>
                <a:latin typeface="Arial"/>
                <a:ea typeface="Arial"/>
                <a:cs typeface="Arial"/>
                <a:sym typeface="Arial"/>
              </a:rPr>
              <a:t>Emperor Menelik II (n.d.). Wikimedia Commons. </a:t>
            </a:r>
            <a:r>
              <a:rPr lang="en-US" sz="1100" b="0" i="0" u="sng" strike="noStrike" cap="none" dirty="0">
                <a:solidFill>
                  <a:srgbClr val="000000"/>
                </a:solidFill>
                <a:effectLst/>
                <a:latin typeface="Arial"/>
                <a:ea typeface="Arial"/>
                <a:cs typeface="Arial"/>
                <a:sym typeface="Arial"/>
                <a:hlinkClick r:id="rId5"/>
              </a:rPr>
              <a:t>https://commons.wikimedia.org/wiki/File:Emperor_Menelik_II.png</a:t>
            </a:r>
            <a:r>
              <a:rPr lang="en-US" sz="1100" b="0" i="0" u="none" strike="noStrike" cap="none" dirty="0">
                <a:solidFill>
                  <a:srgbClr val="000000"/>
                </a:solidFill>
                <a:effectLst/>
                <a:latin typeface="Arial"/>
                <a:ea typeface="Arial"/>
                <a:cs typeface="Arial"/>
                <a:sym typeface="Arial"/>
              </a:rPr>
              <a:t>. Public Doman (CC0).</a:t>
            </a:r>
          </a:p>
          <a:p>
            <a:pPr marL="387350" indent="-228600" rtl="0">
              <a:buFont typeface="+mj-lt"/>
              <a:buAutoNum type="arabicPeriod"/>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5e89cf624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5e89cf624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https://blogs.loc.gov/international-collections/2022/03/taytu-betul-the-cunning-empress-of-ethiopia/</a:t>
            </a:r>
            <a:endParaRPr lang="en" u="sng" dirty="0">
              <a:solidFill>
                <a:schemeClr val="hlink"/>
              </a:solidFill>
            </a:endParaRPr>
          </a:p>
          <a:p>
            <a:pPr marL="0" lvl="0" indent="0" algn="l" rtl="0">
              <a:spcBef>
                <a:spcPts val="0"/>
              </a:spcBef>
              <a:spcAft>
                <a:spcPts val="0"/>
              </a:spcAft>
              <a:buNone/>
            </a:pPr>
            <a:endParaRPr lang="en" u="sng" dirty="0">
              <a:solidFill>
                <a:schemeClr val="hlink"/>
              </a:solidFill>
            </a:endParaRPr>
          </a:p>
          <a:p>
            <a:pPr marL="0" lvl="0" indent="0" algn="l" rtl="0">
              <a:spcBef>
                <a:spcPts val="0"/>
              </a:spcBef>
              <a:spcAft>
                <a:spcPts val="0"/>
              </a:spcAft>
              <a:buNone/>
            </a:pPr>
            <a:r>
              <a:rPr lang="en" b="1" u="none" dirty="0">
                <a:solidFill>
                  <a:schemeClr val="hlink"/>
                </a:solidFill>
              </a:rPr>
              <a:t>Image Sources: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0" u="none" strike="noStrike" cap="none" dirty="0">
                <a:solidFill>
                  <a:srgbClr val="000000"/>
                </a:solidFill>
                <a:effectLst/>
                <a:latin typeface="Arial"/>
                <a:ea typeface="Arial"/>
                <a:cs typeface="Arial"/>
                <a:sym typeface="Arial"/>
              </a:rPr>
              <a:t>Empress Taitu (n.d.). Wikimedia Commons. </a:t>
            </a:r>
            <a:r>
              <a:rPr lang="en-US" sz="1100" b="0" i="0" u="sng" strike="noStrike" cap="none" dirty="0">
                <a:solidFill>
                  <a:srgbClr val="000000"/>
                </a:solidFill>
                <a:effectLst/>
                <a:latin typeface="Arial"/>
                <a:ea typeface="Arial"/>
                <a:cs typeface="Arial"/>
                <a:sym typeface="Arial"/>
                <a:hlinkClick r:id="rId4"/>
              </a:rPr>
              <a:t>https://commons.wikimedia.org/wiki/File:Taicron.gif</a:t>
            </a:r>
            <a:r>
              <a:rPr lang="en-US" sz="1100" b="0" i="0" u="none" strike="noStrike" cap="none" dirty="0">
                <a:solidFill>
                  <a:srgbClr val="000000"/>
                </a:solidFill>
                <a:effectLst/>
                <a:latin typeface="Arial"/>
                <a:ea typeface="Arial"/>
                <a:cs typeface="Arial"/>
                <a:sym typeface="Arial"/>
              </a:rPr>
              <a:t>. Public Doman (CC0).</a:t>
            </a:r>
          </a:p>
          <a:p>
            <a:pPr marL="228600" lvl="0" indent="-228600" algn="l" rtl="0">
              <a:spcBef>
                <a:spcPts val="0"/>
              </a:spcBef>
              <a:spcAft>
                <a:spcPts val="0"/>
              </a:spcAft>
              <a:buFont typeface="+mj-lt"/>
              <a:buAutoNum type="arabicPeriod"/>
            </a:pPr>
            <a:endParaRPr lang="en-US" sz="1100" b="0" i="0" u="none" strike="noStrike" cap="none" dirty="0">
              <a:solidFill>
                <a:srgbClr val="000000"/>
              </a:solidFill>
              <a:effectLst/>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fr-FR" sz="1100" b="0" i="0" u="none" strike="noStrike" cap="none" dirty="0">
                <a:solidFill>
                  <a:srgbClr val="000000"/>
                </a:solidFill>
                <a:effectLst/>
                <a:latin typeface="Arial"/>
                <a:ea typeface="Arial"/>
                <a:cs typeface="Arial"/>
                <a:sym typeface="Arial"/>
              </a:rPr>
              <a:t>S. M. </a:t>
            </a:r>
            <a:r>
              <a:rPr lang="fr-FR" sz="1100" b="0" i="0" u="none" strike="noStrike" cap="none" dirty="0" err="1">
                <a:solidFill>
                  <a:srgbClr val="000000"/>
                </a:solidFill>
                <a:effectLst/>
                <a:latin typeface="Arial"/>
                <a:ea typeface="Arial"/>
                <a:cs typeface="Arial"/>
                <a:sym typeface="Arial"/>
              </a:rPr>
              <a:t>Taïtou</a:t>
            </a:r>
            <a:r>
              <a:rPr lang="fr-FR" sz="1100" b="0" i="0" u="none" strike="noStrike" cap="none" dirty="0">
                <a:solidFill>
                  <a:srgbClr val="000000"/>
                </a:solidFill>
                <a:effectLst/>
                <a:latin typeface="Arial"/>
                <a:ea typeface="Arial"/>
                <a:cs typeface="Arial"/>
                <a:sym typeface="Arial"/>
              </a:rPr>
              <a:t> Impératrice d’Abyssinie (1896, March 29). In </a:t>
            </a:r>
            <a:r>
              <a:rPr lang="fr-FR" sz="1100" b="0" i="1" u="none" strike="noStrike" cap="none" dirty="0">
                <a:solidFill>
                  <a:srgbClr val="000000"/>
                </a:solidFill>
                <a:effectLst/>
                <a:latin typeface="Arial"/>
                <a:ea typeface="Arial"/>
                <a:cs typeface="Arial"/>
                <a:sym typeface="Arial"/>
              </a:rPr>
              <a:t>Le Petit journal. Supplément du dimanche</a:t>
            </a:r>
            <a:r>
              <a:rPr lang="fr-FR" sz="1100" b="0" i="0" u="none" strike="noStrike" cap="none" dirty="0">
                <a:solidFill>
                  <a:srgbClr val="000000"/>
                </a:solidFill>
                <a:effectLst/>
                <a:latin typeface="Arial"/>
                <a:ea typeface="Arial"/>
                <a:cs typeface="Arial"/>
                <a:sym typeface="Arial"/>
              </a:rPr>
              <a:t>. Bibliothèque nationale de France. </a:t>
            </a:r>
            <a:r>
              <a:rPr lang="fr-FR" sz="1100" b="0" i="0" u="sng" strike="noStrike" cap="none" dirty="0">
                <a:solidFill>
                  <a:srgbClr val="000000"/>
                </a:solidFill>
                <a:effectLst/>
                <a:latin typeface="Arial"/>
                <a:ea typeface="Arial"/>
                <a:cs typeface="Arial"/>
                <a:sym typeface="Arial"/>
                <a:hlinkClick r:id="rId5"/>
              </a:rPr>
              <a:t>https://gallica.bnf.fr/ark:/12148/bpt6k716167b/f1.item</a:t>
            </a:r>
            <a:r>
              <a:rPr lang="fr-FR"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Public Doman (CC0).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5e89cf624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5e89cf62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5e89cf624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5e89cf624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Image Source: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[Map of Africa in 1914, depicting European colonial possessions]. (2023). Wikimedia Commons. </a:t>
            </a:r>
            <a:r>
              <a:rPr lang="en-US" sz="1100" b="0" i="0" u="sng" strike="noStrike" cap="none" dirty="0">
                <a:solidFill>
                  <a:srgbClr val="000000"/>
                </a:solidFill>
                <a:effectLst/>
                <a:latin typeface="Arial"/>
                <a:ea typeface="Arial"/>
                <a:cs typeface="Arial"/>
                <a:sym typeface="Arial"/>
                <a:hlinkClick r:id="rId3"/>
              </a:rPr>
              <a:t>https://commons.wikimedia.org/wiki/File:Africa_map_1914.svg</a:t>
            </a:r>
            <a:r>
              <a:rPr lang="en-US" sz="1100" b="0" i="0" u="none" strike="noStrike" cap="none" dirty="0">
                <a:solidFill>
                  <a:srgbClr val="000000"/>
                </a:solidFill>
                <a:effectLst/>
                <a:latin typeface="Arial"/>
                <a:ea typeface="Arial"/>
                <a:cs typeface="Arial"/>
                <a:sym typeface="Arial"/>
              </a:rPr>
              <a:t>.</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Public Doman (CC0).</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130b2038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130b203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5e89cf624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5e89cf624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10" name="Google Shape;10;p2"/>
          <p:cNvSpPr txBox="1">
            <a:spLocks noGrp="1"/>
          </p:cNvSpPr>
          <p:nvPr>
            <p:ph type="ctrTitle"/>
          </p:nvPr>
        </p:nvSpPr>
        <p:spPr>
          <a:xfrm>
            <a:off x="719450" y="975000"/>
            <a:ext cx="7168500" cy="2378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9450" y="3238650"/>
            <a:ext cx="7168500" cy="4071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None/>
              <a:defRPr sz="1600">
                <a:latin typeface="Jost SemiBold"/>
                <a:ea typeface="Jost SemiBold"/>
                <a:cs typeface="Jost SemiBold"/>
                <a:sym typeface="Jost SemiBold"/>
              </a:defRPr>
            </a:lvl1pPr>
            <a:lvl2pPr lvl="1" algn="ctr" rtl="0">
              <a:lnSpc>
                <a:spcPct val="100000"/>
              </a:lnSpc>
              <a:spcBef>
                <a:spcPts val="0"/>
              </a:spcBef>
              <a:spcAft>
                <a:spcPts val="0"/>
              </a:spcAft>
              <a:buClr>
                <a:schemeClr val="lt2"/>
              </a:buClr>
              <a:buSzPts val="1800"/>
              <a:buNone/>
              <a:defRPr sz="1800">
                <a:solidFill>
                  <a:schemeClr val="lt2"/>
                </a:solidFill>
              </a:defRPr>
            </a:lvl2pPr>
            <a:lvl3pPr lvl="2" algn="ctr" rtl="0">
              <a:lnSpc>
                <a:spcPct val="100000"/>
              </a:lnSpc>
              <a:spcBef>
                <a:spcPts val="0"/>
              </a:spcBef>
              <a:spcAft>
                <a:spcPts val="0"/>
              </a:spcAft>
              <a:buClr>
                <a:schemeClr val="lt2"/>
              </a:buClr>
              <a:buSzPts val="1800"/>
              <a:buNone/>
              <a:defRPr sz="1800">
                <a:solidFill>
                  <a:schemeClr val="lt2"/>
                </a:solidFill>
              </a:defRPr>
            </a:lvl3pPr>
            <a:lvl4pPr lvl="3" algn="ctr" rtl="0">
              <a:lnSpc>
                <a:spcPct val="100000"/>
              </a:lnSpc>
              <a:spcBef>
                <a:spcPts val="0"/>
              </a:spcBef>
              <a:spcAft>
                <a:spcPts val="0"/>
              </a:spcAft>
              <a:buClr>
                <a:schemeClr val="lt2"/>
              </a:buClr>
              <a:buSzPts val="1800"/>
              <a:buNone/>
              <a:defRPr sz="1800">
                <a:solidFill>
                  <a:schemeClr val="lt2"/>
                </a:solidFill>
              </a:defRPr>
            </a:lvl4pPr>
            <a:lvl5pPr lvl="4" algn="ctr" rtl="0">
              <a:lnSpc>
                <a:spcPct val="100000"/>
              </a:lnSpc>
              <a:spcBef>
                <a:spcPts val="0"/>
              </a:spcBef>
              <a:spcAft>
                <a:spcPts val="0"/>
              </a:spcAft>
              <a:buClr>
                <a:schemeClr val="lt2"/>
              </a:buClr>
              <a:buSzPts val="1800"/>
              <a:buNone/>
              <a:defRPr sz="1800">
                <a:solidFill>
                  <a:schemeClr val="lt2"/>
                </a:solidFill>
              </a:defRPr>
            </a:lvl5pPr>
            <a:lvl6pPr lvl="5" algn="ctr" rtl="0">
              <a:lnSpc>
                <a:spcPct val="100000"/>
              </a:lnSpc>
              <a:spcBef>
                <a:spcPts val="0"/>
              </a:spcBef>
              <a:spcAft>
                <a:spcPts val="0"/>
              </a:spcAft>
              <a:buClr>
                <a:schemeClr val="lt2"/>
              </a:buClr>
              <a:buSzPts val="1800"/>
              <a:buNone/>
              <a:defRPr sz="1800">
                <a:solidFill>
                  <a:schemeClr val="lt2"/>
                </a:solidFill>
              </a:defRPr>
            </a:lvl6pPr>
            <a:lvl7pPr lvl="6" algn="ctr" rtl="0">
              <a:lnSpc>
                <a:spcPct val="100000"/>
              </a:lnSpc>
              <a:spcBef>
                <a:spcPts val="0"/>
              </a:spcBef>
              <a:spcAft>
                <a:spcPts val="0"/>
              </a:spcAft>
              <a:buClr>
                <a:schemeClr val="lt2"/>
              </a:buClr>
              <a:buSzPts val="1800"/>
              <a:buNone/>
              <a:defRPr sz="1800">
                <a:solidFill>
                  <a:schemeClr val="lt2"/>
                </a:solidFill>
              </a:defRPr>
            </a:lvl7pPr>
            <a:lvl8pPr lvl="7" algn="ctr" rtl="0">
              <a:lnSpc>
                <a:spcPct val="100000"/>
              </a:lnSpc>
              <a:spcBef>
                <a:spcPts val="0"/>
              </a:spcBef>
              <a:spcAft>
                <a:spcPts val="0"/>
              </a:spcAft>
              <a:buClr>
                <a:schemeClr val="lt2"/>
              </a:buClr>
              <a:buSzPts val="1800"/>
              <a:buNone/>
              <a:defRPr sz="1800">
                <a:solidFill>
                  <a:schemeClr val="lt2"/>
                </a:solidFill>
              </a:defRPr>
            </a:lvl8pPr>
            <a:lvl9pPr lvl="8" algn="ctr" rtl="0">
              <a:lnSpc>
                <a:spcPct val="100000"/>
              </a:lnSpc>
              <a:spcBef>
                <a:spcPts val="0"/>
              </a:spcBef>
              <a:spcAft>
                <a:spcPts val="0"/>
              </a:spcAft>
              <a:buClr>
                <a:schemeClr val="lt2"/>
              </a:buClr>
              <a:buSzPts val="1800"/>
              <a:buNone/>
              <a:defRPr sz="1800">
                <a:solidFill>
                  <a:schemeClr val="l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56" name="Google Shape;56;p11"/>
          <p:cNvSpPr txBox="1">
            <a:spLocks noGrp="1"/>
          </p:cNvSpPr>
          <p:nvPr>
            <p:ph type="title" hasCustomPrompt="1"/>
          </p:nvPr>
        </p:nvSpPr>
        <p:spPr>
          <a:xfrm>
            <a:off x="1589575" y="1526050"/>
            <a:ext cx="5964900" cy="1594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9600"/>
              <a:buNone/>
              <a:defRPr sz="8500">
                <a:solidFill>
                  <a:schemeClr val="lt2"/>
                </a:solidFill>
                <a:latin typeface="Jost SemiBold"/>
                <a:ea typeface="Jost SemiBold"/>
                <a:cs typeface="Jost SemiBold"/>
                <a:sym typeface="Jost SemiBold"/>
              </a:defRPr>
            </a:lvl1pPr>
            <a:lvl2pPr lvl="1" algn="ctr">
              <a:spcBef>
                <a:spcPts val="0"/>
              </a:spcBef>
              <a:spcAft>
                <a:spcPts val="0"/>
              </a:spcAft>
              <a:buClr>
                <a:schemeClr val="lt2"/>
              </a:buClr>
              <a:buSzPts val="9600"/>
              <a:buNone/>
              <a:defRPr sz="9600">
                <a:solidFill>
                  <a:schemeClr val="lt2"/>
                </a:solidFill>
              </a:defRPr>
            </a:lvl2pPr>
            <a:lvl3pPr lvl="2" algn="ctr">
              <a:spcBef>
                <a:spcPts val="0"/>
              </a:spcBef>
              <a:spcAft>
                <a:spcPts val="0"/>
              </a:spcAft>
              <a:buClr>
                <a:schemeClr val="lt2"/>
              </a:buClr>
              <a:buSzPts val="9600"/>
              <a:buNone/>
              <a:defRPr sz="9600">
                <a:solidFill>
                  <a:schemeClr val="lt2"/>
                </a:solidFill>
              </a:defRPr>
            </a:lvl3pPr>
            <a:lvl4pPr lvl="3" algn="ctr">
              <a:spcBef>
                <a:spcPts val="0"/>
              </a:spcBef>
              <a:spcAft>
                <a:spcPts val="0"/>
              </a:spcAft>
              <a:buClr>
                <a:schemeClr val="lt2"/>
              </a:buClr>
              <a:buSzPts val="9600"/>
              <a:buNone/>
              <a:defRPr sz="9600">
                <a:solidFill>
                  <a:schemeClr val="lt2"/>
                </a:solidFill>
              </a:defRPr>
            </a:lvl4pPr>
            <a:lvl5pPr lvl="4" algn="ctr">
              <a:spcBef>
                <a:spcPts val="0"/>
              </a:spcBef>
              <a:spcAft>
                <a:spcPts val="0"/>
              </a:spcAft>
              <a:buClr>
                <a:schemeClr val="lt2"/>
              </a:buClr>
              <a:buSzPts val="9600"/>
              <a:buNone/>
              <a:defRPr sz="9600">
                <a:solidFill>
                  <a:schemeClr val="lt2"/>
                </a:solidFill>
              </a:defRPr>
            </a:lvl5pPr>
            <a:lvl6pPr lvl="5" algn="ctr">
              <a:spcBef>
                <a:spcPts val="0"/>
              </a:spcBef>
              <a:spcAft>
                <a:spcPts val="0"/>
              </a:spcAft>
              <a:buClr>
                <a:schemeClr val="lt2"/>
              </a:buClr>
              <a:buSzPts val="9600"/>
              <a:buNone/>
              <a:defRPr sz="9600">
                <a:solidFill>
                  <a:schemeClr val="lt2"/>
                </a:solidFill>
              </a:defRPr>
            </a:lvl6pPr>
            <a:lvl7pPr lvl="6" algn="ctr">
              <a:spcBef>
                <a:spcPts val="0"/>
              </a:spcBef>
              <a:spcAft>
                <a:spcPts val="0"/>
              </a:spcAft>
              <a:buClr>
                <a:schemeClr val="lt2"/>
              </a:buClr>
              <a:buSzPts val="9600"/>
              <a:buNone/>
              <a:defRPr sz="9600">
                <a:solidFill>
                  <a:schemeClr val="lt2"/>
                </a:solidFill>
              </a:defRPr>
            </a:lvl7pPr>
            <a:lvl8pPr lvl="7" algn="ctr">
              <a:spcBef>
                <a:spcPts val="0"/>
              </a:spcBef>
              <a:spcAft>
                <a:spcPts val="0"/>
              </a:spcAft>
              <a:buClr>
                <a:schemeClr val="lt2"/>
              </a:buClr>
              <a:buSzPts val="9600"/>
              <a:buNone/>
              <a:defRPr sz="9600">
                <a:solidFill>
                  <a:schemeClr val="lt2"/>
                </a:solidFill>
              </a:defRPr>
            </a:lvl8pPr>
            <a:lvl9pPr lvl="8" algn="ctr">
              <a:spcBef>
                <a:spcPts val="0"/>
              </a:spcBef>
              <a:spcAft>
                <a:spcPts val="0"/>
              </a:spcAft>
              <a:buClr>
                <a:schemeClr val="lt2"/>
              </a:buClr>
              <a:buSzPts val="9600"/>
              <a:buNone/>
              <a:defRPr sz="9600">
                <a:solidFill>
                  <a:schemeClr val="lt2"/>
                </a:solidFill>
              </a:defRPr>
            </a:lvl9pPr>
          </a:lstStyle>
          <a:p>
            <a:r>
              <a:t>xx%</a:t>
            </a:r>
          </a:p>
        </p:txBody>
      </p:sp>
      <p:sp>
        <p:nvSpPr>
          <p:cNvPr id="57" name="Google Shape;57;p11"/>
          <p:cNvSpPr txBox="1">
            <a:spLocks noGrp="1"/>
          </p:cNvSpPr>
          <p:nvPr>
            <p:ph type="subTitle" idx="1"/>
          </p:nvPr>
        </p:nvSpPr>
        <p:spPr>
          <a:xfrm>
            <a:off x="1589500" y="3120375"/>
            <a:ext cx="59649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Jost SemiBold"/>
                <a:ea typeface="Jost SemiBold"/>
                <a:cs typeface="Jost SemiBold"/>
                <a:sym typeface="Jost SemiBold"/>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8" name="Google Shape;58;p11"/>
          <p:cNvPicPr preferRelativeResize="0"/>
          <p:nvPr/>
        </p:nvPicPr>
        <p:blipFill rotWithShape="1">
          <a:blip r:embed="rId3">
            <a:alphaModFix/>
          </a:blip>
          <a:srcRect l="83417" t="139" r="9492"/>
          <a:stretch/>
        </p:blipFill>
        <p:spPr>
          <a:xfrm>
            <a:off x="-10" y="0"/>
            <a:ext cx="649144" cy="5143499"/>
          </a:xfrm>
          <a:prstGeom prst="rect">
            <a:avLst/>
          </a:prstGeom>
          <a:noFill/>
          <a:ln>
            <a:noFill/>
          </a:ln>
        </p:spPr>
      </p:pic>
      <p:pic>
        <p:nvPicPr>
          <p:cNvPr id="59" name="Google Shape;59;p11"/>
          <p:cNvPicPr preferRelativeResize="0"/>
          <p:nvPr/>
        </p:nvPicPr>
        <p:blipFill rotWithShape="1">
          <a:blip r:embed="rId3">
            <a:alphaModFix/>
          </a:blip>
          <a:srcRect l="83417" t="139" r="9492"/>
          <a:stretch/>
        </p:blipFill>
        <p:spPr>
          <a:xfrm rot="10800000" flipH="1">
            <a:off x="8494951" y="0"/>
            <a:ext cx="649144" cy="51434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6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14" name="Google Shape;14;p3"/>
          <p:cNvSpPr>
            <a:spLocks noGrp="1"/>
          </p:cNvSpPr>
          <p:nvPr>
            <p:ph type="pic" idx="2"/>
          </p:nvPr>
        </p:nvSpPr>
        <p:spPr>
          <a:xfrm>
            <a:off x="175" y="0"/>
            <a:ext cx="3297300" cy="3871800"/>
          </a:xfrm>
          <a:prstGeom prst="rect">
            <a:avLst/>
          </a:prstGeom>
          <a:noFill/>
          <a:ln>
            <a:noFill/>
          </a:ln>
        </p:spPr>
      </p:sp>
      <p:sp>
        <p:nvSpPr>
          <p:cNvPr id="15" name="Google Shape;15;p3"/>
          <p:cNvSpPr txBox="1">
            <a:spLocks noGrp="1"/>
          </p:cNvSpPr>
          <p:nvPr>
            <p:ph type="title"/>
          </p:nvPr>
        </p:nvSpPr>
        <p:spPr>
          <a:xfrm>
            <a:off x="4028413" y="2020825"/>
            <a:ext cx="4196700" cy="129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title" idx="3" hasCustomPrompt="1"/>
          </p:nvPr>
        </p:nvSpPr>
        <p:spPr>
          <a:xfrm>
            <a:off x="4028413" y="922850"/>
            <a:ext cx="1483500" cy="1012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6000"/>
              <a:buNone/>
              <a:defRPr sz="8000">
                <a:solidFill>
                  <a:schemeClr val="lt2"/>
                </a:solidFill>
              </a:defRPr>
            </a:lvl1pPr>
            <a:lvl2pPr lvl="1" algn="ctr" rtl="0">
              <a:spcBef>
                <a:spcPts val="0"/>
              </a:spcBef>
              <a:spcAft>
                <a:spcPts val="0"/>
              </a:spcAft>
              <a:buClr>
                <a:schemeClr val="lt2"/>
              </a:buClr>
              <a:buSzPts val="6000"/>
              <a:buNone/>
              <a:defRPr sz="6000">
                <a:solidFill>
                  <a:schemeClr val="lt2"/>
                </a:solidFill>
              </a:defRPr>
            </a:lvl2pPr>
            <a:lvl3pPr lvl="2" algn="ctr" rtl="0">
              <a:spcBef>
                <a:spcPts val="0"/>
              </a:spcBef>
              <a:spcAft>
                <a:spcPts val="0"/>
              </a:spcAft>
              <a:buClr>
                <a:schemeClr val="lt2"/>
              </a:buClr>
              <a:buSzPts val="6000"/>
              <a:buNone/>
              <a:defRPr sz="6000">
                <a:solidFill>
                  <a:schemeClr val="lt2"/>
                </a:solidFill>
              </a:defRPr>
            </a:lvl3pPr>
            <a:lvl4pPr lvl="3" algn="ctr" rtl="0">
              <a:spcBef>
                <a:spcPts val="0"/>
              </a:spcBef>
              <a:spcAft>
                <a:spcPts val="0"/>
              </a:spcAft>
              <a:buClr>
                <a:schemeClr val="lt2"/>
              </a:buClr>
              <a:buSzPts val="6000"/>
              <a:buNone/>
              <a:defRPr sz="6000">
                <a:solidFill>
                  <a:schemeClr val="lt2"/>
                </a:solidFill>
              </a:defRPr>
            </a:lvl4pPr>
            <a:lvl5pPr lvl="4" algn="ctr" rtl="0">
              <a:spcBef>
                <a:spcPts val="0"/>
              </a:spcBef>
              <a:spcAft>
                <a:spcPts val="0"/>
              </a:spcAft>
              <a:buClr>
                <a:schemeClr val="lt2"/>
              </a:buClr>
              <a:buSzPts val="6000"/>
              <a:buNone/>
              <a:defRPr sz="6000">
                <a:solidFill>
                  <a:schemeClr val="lt2"/>
                </a:solidFill>
              </a:defRPr>
            </a:lvl5pPr>
            <a:lvl6pPr lvl="5" algn="ctr" rtl="0">
              <a:spcBef>
                <a:spcPts val="0"/>
              </a:spcBef>
              <a:spcAft>
                <a:spcPts val="0"/>
              </a:spcAft>
              <a:buClr>
                <a:schemeClr val="lt2"/>
              </a:buClr>
              <a:buSzPts val="6000"/>
              <a:buNone/>
              <a:defRPr sz="6000">
                <a:solidFill>
                  <a:schemeClr val="lt2"/>
                </a:solidFill>
              </a:defRPr>
            </a:lvl6pPr>
            <a:lvl7pPr lvl="6" algn="ctr" rtl="0">
              <a:spcBef>
                <a:spcPts val="0"/>
              </a:spcBef>
              <a:spcAft>
                <a:spcPts val="0"/>
              </a:spcAft>
              <a:buClr>
                <a:schemeClr val="lt2"/>
              </a:buClr>
              <a:buSzPts val="6000"/>
              <a:buNone/>
              <a:defRPr sz="6000">
                <a:solidFill>
                  <a:schemeClr val="lt2"/>
                </a:solidFill>
              </a:defRPr>
            </a:lvl7pPr>
            <a:lvl8pPr lvl="7" algn="ctr" rtl="0">
              <a:spcBef>
                <a:spcPts val="0"/>
              </a:spcBef>
              <a:spcAft>
                <a:spcPts val="0"/>
              </a:spcAft>
              <a:buClr>
                <a:schemeClr val="lt2"/>
              </a:buClr>
              <a:buSzPts val="6000"/>
              <a:buNone/>
              <a:defRPr sz="6000">
                <a:solidFill>
                  <a:schemeClr val="lt2"/>
                </a:solidFill>
              </a:defRPr>
            </a:lvl8pPr>
            <a:lvl9pPr lvl="8" algn="ctr" rtl="0">
              <a:spcBef>
                <a:spcPts val="0"/>
              </a:spcBef>
              <a:spcAft>
                <a:spcPts val="0"/>
              </a:spcAft>
              <a:buClr>
                <a:schemeClr val="lt2"/>
              </a:buClr>
              <a:buSzPts val="6000"/>
              <a:buNone/>
              <a:defRPr sz="6000">
                <a:solidFill>
                  <a:schemeClr val="lt2"/>
                </a:solidFill>
              </a:defRPr>
            </a:lvl9pPr>
          </a:lstStyle>
          <a:p>
            <a:r>
              <a:t>xx%</a:t>
            </a:r>
          </a:p>
        </p:txBody>
      </p:sp>
      <p:pic>
        <p:nvPicPr>
          <p:cNvPr id="17" name="Google Shape;17;p3"/>
          <p:cNvPicPr preferRelativeResize="0"/>
          <p:nvPr/>
        </p:nvPicPr>
        <p:blipFill rotWithShape="1">
          <a:blip r:embed="rId3">
            <a:alphaModFix/>
          </a:blip>
          <a:srcRect t="75948" r="398"/>
          <a:stretch/>
        </p:blipFill>
        <p:spPr>
          <a:xfrm>
            <a:off x="175" y="3871725"/>
            <a:ext cx="9144003" cy="12717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20" name="Google Shape;2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pic>
        <p:nvPicPr>
          <p:cNvPr id="22" name="Google Shape;22;p4"/>
          <p:cNvPicPr preferRelativeResize="0"/>
          <p:nvPr/>
        </p:nvPicPr>
        <p:blipFill rotWithShape="1">
          <a:blip r:embed="rId3">
            <a:alphaModFix/>
          </a:blip>
          <a:srcRect l="83417" t="139" r="9492"/>
          <a:stretch/>
        </p:blipFill>
        <p:spPr>
          <a:xfrm>
            <a:off x="8494865" y="0"/>
            <a:ext cx="649144" cy="51434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25" name="Google Shape;2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2053600" y="3331975"/>
            <a:ext cx="5988900" cy="7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 name="Google Shape;27;p5"/>
          <p:cNvSpPr txBox="1">
            <a:spLocks noGrp="1"/>
          </p:cNvSpPr>
          <p:nvPr>
            <p:ph type="subTitle" idx="2"/>
          </p:nvPr>
        </p:nvSpPr>
        <p:spPr>
          <a:xfrm>
            <a:off x="2053600" y="1753950"/>
            <a:ext cx="5988900" cy="7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 name="Google Shape;28;p5"/>
          <p:cNvSpPr txBox="1">
            <a:spLocks noGrp="1"/>
          </p:cNvSpPr>
          <p:nvPr>
            <p:ph type="subTitle" idx="3"/>
          </p:nvPr>
        </p:nvSpPr>
        <p:spPr>
          <a:xfrm>
            <a:off x="2053600" y="1402250"/>
            <a:ext cx="5988900" cy="42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kranji"/>
                <a:ea typeface="Skranji"/>
                <a:cs typeface="Skranji"/>
                <a:sym typeface="Skranj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 name="Google Shape;29;p5"/>
          <p:cNvSpPr txBox="1">
            <a:spLocks noGrp="1"/>
          </p:cNvSpPr>
          <p:nvPr>
            <p:ph type="subTitle" idx="4"/>
          </p:nvPr>
        </p:nvSpPr>
        <p:spPr>
          <a:xfrm>
            <a:off x="2053600" y="2980375"/>
            <a:ext cx="5988900" cy="42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kranji"/>
                <a:ea typeface="Skranji"/>
                <a:cs typeface="Skranji"/>
                <a:sym typeface="Skranj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30" name="Google Shape;30;p5"/>
          <p:cNvPicPr preferRelativeResize="0"/>
          <p:nvPr/>
        </p:nvPicPr>
        <p:blipFill rotWithShape="1">
          <a:blip r:embed="rId3">
            <a:alphaModFix/>
          </a:blip>
          <a:srcRect l="95251"/>
          <a:stretch/>
        </p:blipFill>
        <p:spPr>
          <a:xfrm>
            <a:off x="8741577" y="0"/>
            <a:ext cx="434202" cy="5143499"/>
          </a:xfrm>
          <a:prstGeom prst="rect">
            <a:avLst/>
          </a:prstGeom>
          <a:noFill/>
          <a:ln>
            <a:noFill/>
          </a:ln>
        </p:spPr>
      </p:pic>
      <p:pic>
        <p:nvPicPr>
          <p:cNvPr id="31" name="Google Shape;31;p5"/>
          <p:cNvPicPr preferRelativeResize="0"/>
          <p:nvPr/>
        </p:nvPicPr>
        <p:blipFill rotWithShape="1">
          <a:blip r:embed="rId4">
            <a:alphaModFix/>
          </a:blip>
          <a:srcRect l="3978" t="85288" r="382" b="6296"/>
          <a:stretch/>
        </p:blipFill>
        <p:spPr>
          <a:xfrm rot="10800000">
            <a:off x="-36557" y="4724700"/>
            <a:ext cx="8750807" cy="4329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37" name="Google Shape;37;p7"/>
          <p:cNvSpPr txBox="1">
            <a:spLocks noGrp="1"/>
          </p:cNvSpPr>
          <p:nvPr>
            <p:ph type="subTitle" idx="1"/>
          </p:nvPr>
        </p:nvSpPr>
        <p:spPr>
          <a:xfrm>
            <a:off x="720000" y="1658325"/>
            <a:ext cx="4183200" cy="24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Font typeface="Open Sans"/>
              <a:buAutoNum type="arabicPeriod"/>
              <a:defRPr/>
            </a:lvl1pPr>
            <a:lvl2pPr lvl="1" algn="ctr" rtl="0">
              <a:lnSpc>
                <a:spcPct val="100000"/>
              </a:lnSpc>
              <a:spcBef>
                <a:spcPts val="0"/>
              </a:spcBef>
              <a:spcAft>
                <a:spcPts val="0"/>
              </a:spcAft>
              <a:buClr>
                <a:srgbClr val="E76A28"/>
              </a:buClr>
              <a:buSzPts val="1200"/>
              <a:buFont typeface="Nunito Light"/>
              <a:buAutoNum type="alphaLcPeriod"/>
              <a:defRPr/>
            </a:lvl2pPr>
            <a:lvl3pPr lvl="2" algn="ctr" rtl="0">
              <a:lnSpc>
                <a:spcPct val="100000"/>
              </a:lnSpc>
              <a:spcBef>
                <a:spcPts val="1600"/>
              </a:spcBef>
              <a:spcAft>
                <a:spcPts val="0"/>
              </a:spcAft>
              <a:buClr>
                <a:srgbClr val="E76A28"/>
              </a:buClr>
              <a:buSzPts val="1200"/>
              <a:buFont typeface="Nunito Light"/>
              <a:buAutoNum type="romanLcPeriod"/>
              <a:defRPr/>
            </a:lvl3pPr>
            <a:lvl4pPr lvl="3" algn="ctr" rtl="0">
              <a:lnSpc>
                <a:spcPct val="100000"/>
              </a:lnSpc>
              <a:spcBef>
                <a:spcPts val="1600"/>
              </a:spcBef>
              <a:spcAft>
                <a:spcPts val="0"/>
              </a:spcAft>
              <a:buClr>
                <a:srgbClr val="E76A28"/>
              </a:buClr>
              <a:buSzPts val="1200"/>
              <a:buFont typeface="Nunito Light"/>
              <a:buAutoNum type="arabicPeriod"/>
              <a:defRPr/>
            </a:lvl4pPr>
            <a:lvl5pPr lvl="4" algn="ctr" rtl="0">
              <a:lnSpc>
                <a:spcPct val="100000"/>
              </a:lnSpc>
              <a:spcBef>
                <a:spcPts val="1600"/>
              </a:spcBef>
              <a:spcAft>
                <a:spcPts val="0"/>
              </a:spcAft>
              <a:buClr>
                <a:srgbClr val="E76A28"/>
              </a:buClr>
              <a:buSzPts val="1200"/>
              <a:buFont typeface="Nunito Light"/>
              <a:buAutoNum type="alphaLcPeriod"/>
              <a:defRPr/>
            </a:lvl5pPr>
            <a:lvl6pPr lvl="5" algn="ctr" rtl="0">
              <a:lnSpc>
                <a:spcPct val="100000"/>
              </a:lnSpc>
              <a:spcBef>
                <a:spcPts val="1600"/>
              </a:spcBef>
              <a:spcAft>
                <a:spcPts val="0"/>
              </a:spcAft>
              <a:buClr>
                <a:srgbClr val="999999"/>
              </a:buClr>
              <a:buSzPts val="1200"/>
              <a:buFont typeface="Nunito Light"/>
              <a:buAutoNum type="romanLcPeriod"/>
              <a:defRPr/>
            </a:lvl6pPr>
            <a:lvl7pPr lvl="6" algn="ctr" rtl="0">
              <a:lnSpc>
                <a:spcPct val="100000"/>
              </a:lnSpc>
              <a:spcBef>
                <a:spcPts val="1600"/>
              </a:spcBef>
              <a:spcAft>
                <a:spcPts val="0"/>
              </a:spcAft>
              <a:buClr>
                <a:srgbClr val="999999"/>
              </a:buClr>
              <a:buSzPts val="1200"/>
              <a:buFont typeface="Nunito Light"/>
              <a:buAutoNum type="arabicPeriod"/>
              <a:defRPr/>
            </a:lvl7pPr>
            <a:lvl8pPr lvl="7" algn="ctr" rtl="0">
              <a:lnSpc>
                <a:spcPct val="100000"/>
              </a:lnSpc>
              <a:spcBef>
                <a:spcPts val="1600"/>
              </a:spcBef>
              <a:spcAft>
                <a:spcPts val="0"/>
              </a:spcAft>
              <a:buClr>
                <a:srgbClr val="999999"/>
              </a:buClr>
              <a:buSzPts val="1200"/>
              <a:buFont typeface="Nunito Light"/>
              <a:buAutoNum type="alphaLcPeriod"/>
              <a:defRPr/>
            </a:lvl8pPr>
            <a:lvl9pPr lvl="8" algn="ctr" rtl="0">
              <a:lnSpc>
                <a:spcPct val="100000"/>
              </a:lnSpc>
              <a:spcBef>
                <a:spcPts val="1600"/>
              </a:spcBef>
              <a:spcAft>
                <a:spcPts val="1600"/>
              </a:spcAft>
              <a:buClr>
                <a:srgbClr val="999999"/>
              </a:buClr>
              <a:buSzPts val="1200"/>
              <a:buFont typeface="Nunito Light"/>
              <a:buAutoNum type="romanLcPeriod"/>
              <a:defRPr/>
            </a:lvl9pPr>
          </a:lstStyle>
          <a:p>
            <a:endParaRPr/>
          </a:p>
        </p:txBody>
      </p:sp>
      <p:sp>
        <p:nvSpPr>
          <p:cNvPr id="38" name="Google Shape;38;p7"/>
          <p:cNvSpPr>
            <a:spLocks noGrp="1"/>
          </p:cNvSpPr>
          <p:nvPr>
            <p:ph type="pic" idx="2"/>
          </p:nvPr>
        </p:nvSpPr>
        <p:spPr>
          <a:xfrm>
            <a:off x="5597100" y="0"/>
            <a:ext cx="3546900" cy="4604100"/>
          </a:xfrm>
          <a:prstGeom prst="rect">
            <a:avLst/>
          </a:prstGeom>
          <a:noFill/>
          <a:ln>
            <a:noFill/>
          </a:ln>
        </p:spPr>
      </p:sp>
      <p:sp>
        <p:nvSpPr>
          <p:cNvPr id="39" name="Google Shape;39;p7"/>
          <p:cNvSpPr txBox="1">
            <a:spLocks noGrp="1"/>
          </p:cNvSpPr>
          <p:nvPr>
            <p:ph type="title"/>
          </p:nvPr>
        </p:nvSpPr>
        <p:spPr>
          <a:xfrm>
            <a:off x="720000" y="445025"/>
            <a:ext cx="4564800" cy="1022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0" name="Google Shape;40;p7"/>
          <p:cNvPicPr preferRelativeResize="0"/>
          <p:nvPr/>
        </p:nvPicPr>
        <p:blipFill rotWithShape="1">
          <a:blip r:embed="rId3">
            <a:alphaModFix/>
          </a:blip>
          <a:srcRect t="5061" b="5978"/>
          <a:stretch/>
        </p:blipFill>
        <p:spPr>
          <a:xfrm>
            <a:off x="0" y="4591400"/>
            <a:ext cx="9144003" cy="552100"/>
          </a:xfrm>
          <a:prstGeom prst="rect">
            <a:avLst/>
          </a:prstGeom>
          <a:noFill/>
          <a:ln>
            <a:noFill/>
          </a:ln>
        </p:spPr>
      </p:pic>
    </p:spTree>
  </p:cSld>
  <p:clrMapOvr>
    <a:masterClrMapping/>
  </p:clrMapOvr>
  <p:extLst>
    <p:ext uri="{DCECCB84-F9BA-43D5-87BE-67443E8EF086}">
      <p15:sldGuideLst xmlns:p15="http://schemas.microsoft.com/office/powerpoint/2012/main">
        <p15:guide id="1" pos="3933">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43" name="Google Shape;43;p8"/>
          <p:cNvSpPr txBox="1">
            <a:spLocks noGrp="1"/>
          </p:cNvSpPr>
          <p:nvPr>
            <p:ph type="title"/>
          </p:nvPr>
        </p:nvSpPr>
        <p:spPr>
          <a:xfrm>
            <a:off x="1657975" y="1234500"/>
            <a:ext cx="5828100" cy="21147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pic>
        <p:nvPicPr>
          <p:cNvPr id="44" name="Google Shape;44;p8"/>
          <p:cNvPicPr preferRelativeResize="0"/>
          <p:nvPr/>
        </p:nvPicPr>
        <p:blipFill rotWithShape="1">
          <a:blip r:embed="rId3">
            <a:alphaModFix/>
          </a:blip>
          <a:srcRect t="75789" r="398"/>
          <a:stretch/>
        </p:blipFill>
        <p:spPr>
          <a:xfrm>
            <a:off x="175" y="3863350"/>
            <a:ext cx="9144003" cy="128016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pic>
        <p:nvPicPr>
          <p:cNvPr id="46" name="Google Shape;46;p9"/>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47" name="Google Shape;47;p9"/>
          <p:cNvSpPr txBox="1">
            <a:spLocks noGrp="1"/>
          </p:cNvSpPr>
          <p:nvPr>
            <p:ph type="title"/>
          </p:nvPr>
        </p:nvSpPr>
        <p:spPr>
          <a:xfrm>
            <a:off x="1040675" y="1189100"/>
            <a:ext cx="70626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48" name="Google Shape;48;p9"/>
          <p:cNvSpPr txBox="1">
            <a:spLocks noGrp="1"/>
          </p:cNvSpPr>
          <p:nvPr>
            <p:ph type="subTitle" idx="1"/>
          </p:nvPr>
        </p:nvSpPr>
        <p:spPr>
          <a:xfrm>
            <a:off x="2135550" y="3282725"/>
            <a:ext cx="4872900" cy="42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1pPr>
            <a:lvl2pPr lvl="1" algn="ctr" rtl="0">
              <a:lnSpc>
                <a:spcPct val="100000"/>
              </a:lnSpc>
              <a:spcBef>
                <a:spcPts val="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2pPr>
            <a:lvl3pPr lvl="2" algn="ctr" rtl="0">
              <a:lnSpc>
                <a:spcPct val="100000"/>
              </a:lnSpc>
              <a:spcBef>
                <a:spcPts val="160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3pPr>
            <a:lvl4pPr lvl="3" algn="ctr" rtl="0">
              <a:lnSpc>
                <a:spcPct val="100000"/>
              </a:lnSpc>
              <a:spcBef>
                <a:spcPts val="160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4pPr>
            <a:lvl5pPr lvl="4" algn="ctr" rtl="0">
              <a:lnSpc>
                <a:spcPct val="100000"/>
              </a:lnSpc>
              <a:spcBef>
                <a:spcPts val="160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5pPr>
            <a:lvl6pPr lvl="5" algn="ctr" rtl="0">
              <a:lnSpc>
                <a:spcPct val="100000"/>
              </a:lnSpc>
              <a:spcBef>
                <a:spcPts val="160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6pPr>
            <a:lvl7pPr lvl="6" algn="ctr" rtl="0">
              <a:lnSpc>
                <a:spcPct val="100000"/>
              </a:lnSpc>
              <a:spcBef>
                <a:spcPts val="160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7pPr>
            <a:lvl8pPr lvl="7" algn="ctr" rtl="0">
              <a:lnSpc>
                <a:spcPct val="100000"/>
              </a:lnSpc>
              <a:spcBef>
                <a:spcPts val="1600"/>
              </a:spcBef>
              <a:spcAft>
                <a:spcPts val="0"/>
              </a:spcAft>
              <a:buClr>
                <a:schemeClr val="lt2"/>
              </a:buClr>
              <a:buSzPts val="1600"/>
              <a:buFont typeface="Jost SemiBold"/>
              <a:buNone/>
              <a:defRPr sz="1600">
                <a:solidFill>
                  <a:schemeClr val="lt2"/>
                </a:solidFill>
                <a:latin typeface="Jost SemiBold"/>
                <a:ea typeface="Jost SemiBold"/>
                <a:cs typeface="Jost SemiBold"/>
                <a:sym typeface="Jost SemiBold"/>
              </a:defRPr>
            </a:lvl8pPr>
            <a:lvl9pPr lvl="8" algn="ctr" rtl="0">
              <a:lnSpc>
                <a:spcPct val="100000"/>
              </a:lnSpc>
              <a:spcBef>
                <a:spcPts val="1600"/>
              </a:spcBef>
              <a:spcAft>
                <a:spcPts val="1600"/>
              </a:spcAft>
              <a:buClr>
                <a:schemeClr val="lt2"/>
              </a:buClr>
              <a:buSzPts val="1600"/>
              <a:buFont typeface="Jost SemiBold"/>
              <a:buNone/>
              <a:defRPr sz="1600">
                <a:solidFill>
                  <a:schemeClr val="lt2"/>
                </a:solidFill>
                <a:latin typeface="Jost SemiBold"/>
                <a:ea typeface="Jost SemiBold"/>
                <a:cs typeface="Jost SemiBold"/>
                <a:sym typeface="Jost SemiBold"/>
              </a:defRPr>
            </a:lvl9pPr>
          </a:lstStyle>
          <a:p>
            <a:endParaRPr/>
          </a:p>
        </p:txBody>
      </p:sp>
      <p:pic>
        <p:nvPicPr>
          <p:cNvPr id="49" name="Google Shape;49;p9"/>
          <p:cNvPicPr preferRelativeResize="0"/>
          <p:nvPr/>
        </p:nvPicPr>
        <p:blipFill rotWithShape="1">
          <a:blip r:embed="rId3">
            <a:alphaModFix/>
          </a:blip>
          <a:srcRect l="117" r="43796" b="6611"/>
          <a:stretch/>
        </p:blipFill>
        <p:spPr>
          <a:xfrm rot="5400000">
            <a:off x="-2282126" y="2279851"/>
            <a:ext cx="5148052" cy="583800"/>
          </a:xfrm>
          <a:prstGeom prst="rect">
            <a:avLst/>
          </a:prstGeom>
          <a:noFill/>
          <a:ln>
            <a:noFill/>
          </a:ln>
        </p:spPr>
      </p:pic>
      <p:pic>
        <p:nvPicPr>
          <p:cNvPr id="50" name="Google Shape;50;p9"/>
          <p:cNvPicPr preferRelativeResize="0"/>
          <p:nvPr/>
        </p:nvPicPr>
        <p:blipFill rotWithShape="1">
          <a:blip r:embed="rId3">
            <a:alphaModFix/>
          </a:blip>
          <a:srcRect l="117" r="43796" b="6032"/>
          <a:stretch/>
        </p:blipFill>
        <p:spPr>
          <a:xfrm rot="-5400000">
            <a:off x="6279836" y="2278036"/>
            <a:ext cx="5148052" cy="587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pic>
        <p:nvPicPr>
          <p:cNvPr id="52" name="Google Shape;52;p10"/>
          <p:cNvPicPr preferRelativeResize="0"/>
          <p:nvPr/>
        </p:nvPicPr>
        <p:blipFill rotWithShape="1">
          <a:blip r:embed="rId2">
            <a:alphaModFix amt="6000"/>
          </a:blip>
          <a:srcRect l="1934" t="17413" r="5041" b="4074"/>
          <a:stretch/>
        </p:blipFill>
        <p:spPr>
          <a:xfrm>
            <a:off x="0" y="0"/>
            <a:ext cx="9143997" cy="5143501"/>
          </a:xfrm>
          <a:prstGeom prst="rect">
            <a:avLst/>
          </a:prstGeom>
          <a:noFill/>
          <a:ln>
            <a:noFill/>
          </a:ln>
        </p:spPr>
      </p:pic>
      <p:sp>
        <p:nvSpPr>
          <p:cNvPr id="53" name="Google Shape;53;p10"/>
          <p:cNvSpPr txBox="1">
            <a:spLocks noGrp="1"/>
          </p:cNvSpPr>
          <p:nvPr>
            <p:ph type="title"/>
          </p:nvPr>
        </p:nvSpPr>
        <p:spPr>
          <a:xfrm>
            <a:off x="1715400" y="4014450"/>
            <a:ext cx="57132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1pPr>
            <a:lvl2pPr lvl="1"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2pPr>
            <a:lvl3pPr lvl="2"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3pPr>
            <a:lvl4pPr lvl="3"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4pPr>
            <a:lvl5pPr lvl="4"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5pPr>
            <a:lvl6pPr lvl="5"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6pPr>
            <a:lvl7pPr lvl="6"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7pPr>
            <a:lvl8pPr lvl="7"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8pPr>
            <a:lvl9pPr lvl="8" rtl="0">
              <a:spcBef>
                <a:spcPts val="0"/>
              </a:spcBef>
              <a:spcAft>
                <a:spcPts val="0"/>
              </a:spcAft>
              <a:buClr>
                <a:schemeClr val="dk1"/>
              </a:buClr>
              <a:buSzPts val="2800"/>
              <a:buFont typeface="Skranji"/>
              <a:buNone/>
              <a:defRPr sz="2800" b="1">
                <a:solidFill>
                  <a:schemeClr val="dk1"/>
                </a:solidFill>
                <a:latin typeface="Skranji"/>
                <a:ea typeface="Skranji"/>
                <a:cs typeface="Skranji"/>
                <a:sym typeface="Skranji"/>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1pPr>
            <a:lvl2pPr marL="914400" lvl="1"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2pPr>
            <a:lvl3pPr marL="1371600" lvl="2"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3pPr>
            <a:lvl4pPr marL="1828800" lvl="3"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4pPr>
            <a:lvl5pPr marL="2286000" lvl="4"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5pPr>
            <a:lvl6pPr marL="2743200" lvl="5"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6pPr>
            <a:lvl7pPr marL="3200400" lvl="6"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7pPr>
            <a:lvl8pPr marL="3657600" lvl="7" indent="-304800">
              <a:lnSpc>
                <a:spcPct val="100000"/>
              </a:lnSpc>
              <a:spcBef>
                <a:spcPts val="1600"/>
              </a:spcBef>
              <a:spcAft>
                <a:spcPts val="0"/>
              </a:spcAft>
              <a:buClr>
                <a:schemeClr val="dk1"/>
              </a:buClr>
              <a:buSzPts val="1200"/>
              <a:buFont typeface="Jost"/>
              <a:buChar char="○"/>
              <a:defRPr sz="1200">
                <a:solidFill>
                  <a:schemeClr val="dk1"/>
                </a:solidFill>
                <a:latin typeface="Jost"/>
                <a:ea typeface="Jost"/>
                <a:cs typeface="Jost"/>
                <a:sym typeface="Jost"/>
              </a:defRPr>
            </a:lvl8pPr>
            <a:lvl9pPr marL="4114800" lvl="8" indent="-304800">
              <a:lnSpc>
                <a:spcPct val="100000"/>
              </a:lnSpc>
              <a:spcBef>
                <a:spcPts val="1600"/>
              </a:spcBef>
              <a:spcAft>
                <a:spcPts val="1600"/>
              </a:spcAft>
              <a:buClr>
                <a:schemeClr val="dk1"/>
              </a:buClr>
              <a:buSzPts val="1200"/>
              <a:buFont typeface="Jost"/>
              <a:buChar char="■"/>
              <a:defRPr sz="1200">
                <a:solidFill>
                  <a:schemeClr val="dk1"/>
                </a:solidFill>
                <a:latin typeface="Jost"/>
                <a:ea typeface="Jost"/>
                <a:cs typeface="Jost"/>
                <a:sym typeface="Jos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ctrTitle"/>
          </p:nvPr>
        </p:nvSpPr>
        <p:spPr>
          <a:xfrm>
            <a:off x="201000" y="975000"/>
            <a:ext cx="4792500" cy="237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Skranji"/>
                <a:ea typeface="Skranji"/>
                <a:cs typeface="Skranji"/>
                <a:sym typeface="Skranji"/>
              </a:rPr>
              <a:t>E</a:t>
            </a:r>
            <a:r>
              <a:rPr lang="en"/>
              <a:t>THIOPIAN</a:t>
            </a:r>
            <a:endParaRPr/>
          </a:p>
          <a:p>
            <a:pPr marL="0" lvl="0" indent="0" algn="l" rtl="0">
              <a:spcBef>
                <a:spcPts val="0"/>
              </a:spcBef>
              <a:spcAft>
                <a:spcPts val="0"/>
              </a:spcAft>
              <a:buNone/>
            </a:pPr>
            <a:r>
              <a:rPr lang="en">
                <a:solidFill>
                  <a:schemeClr val="lt2"/>
                </a:solidFill>
              </a:rPr>
              <a:t>Independence</a:t>
            </a:r>
            <a:endParaRPr>
              <a:solidFill>
                <a:schemeClr val="lt2"/>
              </a:solidFill>
            </a:endParaRPr>
          </a:p>
          <a:p>
            <a:pPr marL="0" lvl="0" indent="0" algn="l" rtl="0">
              <a:spcBef>
                <a:spcPts val="0"/>
              </a:spcBef>
              <a:spcAft>
                <a:spcPts val="0"/>
              </a:spcAft>
              <a:buNone/>
            </a:pPr>
            <a:r>
              <a:rPr lang="en">
                <a:solidFill>
                  <a:schemeClr val="dk2"/>
                </a:solidFill>
              </a:rPr>
              <a:t>In the</a:t>
            </a:r>
            <a:r>
              <a:rPr lang="en">
                <a:solidFill>
                  <a:schemeClr val="lt2"/>
                </a:solidFill>
              </a:rPr>
              <a:t> </a:t>
            </a:r>
            <a:endParaRPr>
              <a:solidFill>
                <a:schemeClr val="lt2"/>
              </a:solidFill>
            </a:endParaRPr>
          </a:p>
          <a:p>
            <a:pPr marL="0" lvl="0" indent="0" algn="l" rtl="0">
              <a:spcBef>
                <a:spcPts val="0"/>
              </a:spcBef>
              <a:spcAft>
                <a:spcPts val="0"/>
              </a:spcAft>
              <a:buNone/>
            </a:pPr>
            <a:r>
              <a:rPr lang="en">
                <a:solidFill>
                  <a:schemeClr val="accent1"/>
                </a:solidFill>
              </a:rPr>
              <a:t>Imperial Age</a:t>
            </a:r>
            <a:r>
              <a:rPr lang="en">
                <a:solidFill>
                  <a:schemeClr val="lt2"/>
                </a:solidFill>
              </a:rPr>
              <a:t> </a:t>
            </a:r>
            <a:endParaRPr>
              <a:latin typeface="Skranji"/>
              <a:ea typeface="Skranji"/>
              <a:cs typeface="Skranji"/>
              <a:sym typeface="Skranji"/>
            </a:endParaRPr>
          </a:p>
        </p:txBody>
      </p:sp>
      <p:sp>
        <p:nvSpPr>
          <p:cNvPr id="66" name="Google Shape;66;p13"/>
          <p:cNvSpPr txBox="1">
            <a:spLocks noGrp="1"/>
          </p:cNvSpPr>
          <p:nvPr>
            <p:ph type="subTitle" idx="1"/>
          </p:nvPr>
        </p:nvSpPr>
        <p:spPr>
          <a:xfrm>
            <a:off x="249500" y="3744750"/>
            <a:ext cx="3580800" cy="40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ኢትዮጵያ</a:t>
            </a:r>
            <a:endParaRPr sz="3200"/>
          </a:p>
        </p:txBody>
      </p:sp>
      <p:grpSp>
        <p:nvGrpSpPr>
          <p:cNvPr id="67" name="Google Shape;67;p13">
            <a:extLst>
              <a:ext uri="{C183D7F6-B498-43B3-948B-1728B52AA6E4}">
                <adec:decorative xmlns:adec="http://schemas.microsoft.com/office/drawing/2017/decorative" val="1"/>
              </a:ext>
            </a:extLst>
          </p:cNvPr>
          <p:cNvGrpSpPr/>
          <p:nvPr/>
        </p:nvGrpSpPr>
        <p:grpSpPr>
          <a:xfrm>
            <a:off x="-36557" y="4335363"/>
            <a:ext cx="8750807" cy="822274"/>
            <a:chOff x="-36557" y="4335363"/>
            <a:chExt cx="8750807" cy="822274"/>
          </a:xfrm>
        </p:grpSpPr>
        <p:pic>
          <p:nvPicPr>
            <p:cNvPr id="68" name="Google Shape;68;p13"/>
            <p:cNvPicPr preferRelativeResize="0"/>
            <p:nvPr/>
          </p:nvPicPr>
          <p:blipFill rotWithShape="1">
            <a:blip r:embed="rId3">
              <a:alphaModFix/>
            </a:blip>
            <a:srcRect l="3978" t="85288" r="382" b="6296"/>
            <a:stretch/>
          </p:blipFill>
          <p:spPr>
            <a:xfrm rot="10800000">
              <a:off x="-36557" y="4724700"/>
              <a:ext cx="8750807" cy="432936"/>
            </a:xfrm>
            <a:prstGeom prst="rect">
              <a:avLst/>
            </a:prstGeom>
            <a:noFill/>
            <a:ln>
              <a:noFill/>
            </a:ln>
          </p:spPr>
        </p:pic>
        <p:pic>
          <p:nvPicPr>
            <p:cNvPr id="69" name="Google Shape;69;p13"/>
            <p:cNvPicPr preferRelativeResize="0"/>
            <p:nvPr/>
          </p:nvPicPr>
          <p:blipFill rotWithShape="1">
            <a:blip r:embed="rId3">
              <a:alphaModFix/>
            </a:blip>
            <a:srcRect l="3978" t="85288" r="382" b="6296"/>
            <a:stretch/>
          </p:blipFill>
          <p:spPr>
            <a:xfrm rot="10800000">
              <a:off x="-36557" y="4335363"/>
              <a:ext cx="8750807" cy="432936"/>
            </a:xfrm>
            <a:prstGeom prst="rect">
              <a:avLst/>
            </a:prstGeom>
            <a:noFill/>
            <a:ln>
              <a:noFill/>
            </a:ln>
          </p:spPr>
        </p:pic>
      </p:grpSp>
      <p:pic>
        <p:nvPicPr>
          <p:cNvPr id="70" name="Google Shape;70;p13">
            <a:extLst>
              <a:ext uri="{C183D7F6-B498-43B3-948B-1728B52AA6E4}">
                <adec:decorative xmlns:adec="http://schemas.microsoft.com/office/drawing/2017/decorative" val="1"/>
              </a:ext>
            </a:extLst>
          </p:cNvPr>
          <p:cNvPicPr preferRelativeResize="0"/>
          <p:nvPr/>
        </p:nvPicPr>
        <p:blipFill rotWithShape="1">
          <a:blip r:embed="rId4">
            <a:alphaModFix/>
          </a:blip>
          <a:srcRect l="83417" t="139" r="9492"/>
          <a:stretch/>
        </p:blipFill>
        <p:spPr>
          <a:xfrm>
            <a:off x="8494865" y="0"/>
            <a:ext cx="649144" cy="5143499"/>
          </a:xfrm>
          <a:prstGeom prst="rect">
            <a:avLst/>
          </a:prstGeom>
          <a:noFill/>
          <a:ln>
            <a:noFill/>
          </a:ln>
        </p:spPr>
      </p:pic>
      <p:pic>
        <p:nvPicPr>
          <p:cNvPr id="71" name="Google Shape;71;p13" descr="Photo of Menelik II wearing traditional Ethiopian attire. He sits on a wooden chair with a lion's pelt beneth him."/>
          <p:cNvPicPr preferRelativeResize="0"/>
          <p:nvPr/>
        </p:nvPicPr>
        <p:blipFill rotWithShape="1">
          <a:blip r:embed="rId5">
            <a:alphaModFix/>
          </a:blip>
          <a:srcRect t="29" b="29"/>
          <a:stretch/>
        </p:blipFill>
        <p:spPr>
          <a:xfrm>
            <a:off x="4993428" y="0"/>
            <a:ext cx="3501443"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2" name="Title 1">
            <a:extLst>
              <a:ext uri="{FF2B5EF4-FFF2-40B4-BE49-F238E27FC236}">
                <a16:creationId xmlns:a16="http://schemas.microsoft.com/office/drawing/2014/main" id="{15E66748-E872-AD07-6122-FD6885FE6D3D}"/>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Africa: Natural Resources</a:t>
            </a:r>
          </a:p>
        </p:txBody>
      </p:sp>
      <p:pic>
        <p:nvPicPr>
          <p:cNvPr id="4" name="Picture 3" descr="A map of the continent of Africa showing select strategic natural resources common in each country, such as oil, gas gemstones, and precious metals.">
            <a:extLst>
              <a:ext uri="{FF2B5EF4-FFF2-40B4-BE49-F238E27FC236}">
                <a16:creationId xmlns:a16="http://schemas.microsoft.com/office/drawing/2014/main" id="{780818FE-DE41-C1B8-7418-E529E4603830}"/>
              </a:ext>
            </a:extLst>
          </p:cNvPr>
          <p:cNvPicPr>
            <a:picLocks noChangeAspect="1"/>
          </p:cNvPicPr>
          <p:nvPr/>
        </p:nvPicPr>
        <p:blipFill>
          <a:blip r:embed="rId3"/>
          <a:stretch>
            <a:fillRect/>
          </a:stretch>
        </p:blipFill>
        <p:spPr>
          <a:xfrm>
            <a:off x="342496" y="0"/>
            <a:ext cx="7859654"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3" descr="The image is a map of Africa titled &quot;Each Country's Top Export in Africa&quot;. Each country is color-coded based on its top export, with icons representing the product categories including animals, clothing, drugs &amp; beverages, food, machinery, medical goods, oil, ores, vehicles, and wood. Major exports like petroleum dominate Northern and several Central African countries such as Libya, Egypt, and Nigeria. Gold is a key export for nations like Ghana and South Africa. Other countries have exports like coffee for Ethiopia and vanilla for Madagascar."/>
          <p:cNvPicPr preferRelativeResize="0"/>
          <p:nvPr/>
        </p:nvPicPr>
        <p:blipFill rotWithShape="1">
          <a:blip r:embed="rId3">
            <a:alphaModFix/>
          </a:blip>
          <a:srcRect/>
          <a:stretch/>
        </p:blipFill>
        <p:spPr>
          <a:xfrm>
            <a:off x="1235690" y="0"/>
            <a:ext cx="5448594" cy="5143500"/>
          </a:xfrm>
          <a:prstGeom prst="rect">
            <a:avLst/>
          </a:prstGeom>
          <a:noFill/>
          <a:ln>
            <a:noFill/>
          </a:ln>
        </p:spPr>
      </p:pic>
      <p:sp>
        <p:nvSpPr>
          <p:cNvPr id="2" name="Title 1">
            <a:extLst>
              <a:ext uri="{FF2B5EF4-FFF2-40B4-BE49-F238E27FC236}">
                <a16:creationId xmlns:a16="http://schemas.microsoft.com/office/drawing/2014/main" id="{C73745E5-943C-BCB4-B274-97255EEBF2C6}"/>
              </a:ext>
            </a:extLst>
          </p:cNvPr>
          <p:cNvSpPr>
            <a:spLocks noGrp="1"/>
          </p:cNvSpPr>
          <p:nvPr>
            <p:ph type="title"/>
          </p:nvPr>
        </p:nvSpPr>
        <p:spPr>
          <a:xfrm>
            <a:off x="720000" y="-572700"/>
            <a:ext cx="7704000" cy="572700"/>
          </a:xfrm>
        </p:spPr>
        <p:txBody>
          <a:bodyPr spcFirstLastPara="1" wrap="square" lIns="91425" tIns="91425" rIns="91425" bIns="91425" anchor="b" anchorCtr="0">
            <a:noAutofit/>
          </a:bodyPr>
          <a:lstStyle/>
          <a:p>
            <a:r>
              <a:rPr lang="en-US" dirty="0"/>
              <a:t>Each Country’s Top Export in Africa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 v Ethiopia</a:t>
            </a:r>
            <a:endParaRPr/>
          </a:p>
        </p:txBody>
      </p:sp>
      <p:sp>
        <p:nvSpPr>
          <p:cNvPr id="143" name="Google Shape;143;p24"/>
          <p:cNvSpPr txBox="1">
            <a:spLocks noGrp="1"/>
          </p:cNvSpPr>
          <p:nvPr>
            <p:ph type="body" idx="1"/>
          </p:nvPr>
        </p:nvSpPr>
        <p:spPr>
          <a:xfrm>
            <a:off x="720000" y="1139551"/>
            <a:ext cx="7704000" cy="21240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400"/>
              <a:t>Question 2: Did Ethiopia’s culture identify closely enough with Europe that “civilizing” was not needed?</a:t>
            </a:r>
            <a:endParaRPr sz="2400"/>
          </a:p>
          <a:p>
            <a:pPr marL="0" lvl="0" indent="0" algn="l" rtl="0">
              <a:spcBef>
                <a:spcPts val="0"/>
              </a:spcBef>
              <a:spcAft>
                <a:spcPts val="0"/>
              </a:spcAft>
              <a:buNone/>
            </a:pPr>
            <a:endParaRPr sz="1800"/>
          </a:p>
          <a:p>
            <a:pPr marL="0" lvl="0" indent="0" algn="l" rtl="0">
              <a:spcBef>
                <a:spcPts val="0"/>
              </a:spcBef>
              <a:spcAft>
                <a:spcPts val="0"/>
              </a:spcAft>
              <a:buNone/>
            </a:pPr>
            <a:r>
              <a:rPr lang="en" sz="1800"/>
              <a:t>What did Europeans pride themselves on; what made them feel superior or like they had to go dominate other parts of the world?</a:t>
            </a:r>
            <a:endParaRPr sz="18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4" name="Google Shape;144;p24"/>
          <p:cNvSpPr txBox="1"/>
          <p:nvPr/>
        </p:nvSpPr>
        <p:spPr>
          <a:xfrm>
            <a:off x="847075" y="2915150"/>
            <a:ext cx="7089600" cy="14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Jost"/>
                <a:ea typeface="Jost"/>
                <a:cs typeface="Jost"/>
                <a:sym typeface="Jost"/>
              </a:rPr>
              <a:t>Gold? Glory? God? Fish? Furs? Forests? Missionaries? Militaries? Mercantilism? Whiteness?</a:t>
            </a:r>
            <a:endParaRPr sz="1800">
              <a:solidFill>
                <a:schemeClr val="lt2"/>
              </a:solidFill>
              <a:latin typeface="Jost"/>
              <a:ea typeface="Jost"/>
              <a:cs typeface="Jost"/>
              <a:sym typeface="Jo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 v Ethiopia T-chart</a:t>
            </a:r>
            <a:endParaRPr/>
          </a:p>
        </p:txBody>
      </p:sp>
      <p:sp>
        <p:nvSpPr>
          <p:cNvPr id="150" name="Google Shape;150;p25"/>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Look at each source and complete the T-chart comparing Ethiopians’ view of themselves with Europe’s view of Ethiopians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Groups of 4-6</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1657975" y="1234500"/>
            <a:ext cx="5828100" cy="21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Sources</a:t>
            </a:r>
            <a:endParaRPr/>
          </a:p>
          <a:p>
            <a:pPr marL="0" lvl="0" indent="0" algn="ctr" rtl="0">
              <a:spcBef>
                <a:spcPts val="0"/>
              </a:spcBef>
              <a:spcAft>
                <a:spcPts val="0"/>
              </a:spcAft>
              <a:buNone/>
            </a:pPr>
            <a:r>
              <a:rPr lang="en"/>
              <a:t>Question 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AutoNum type="arabicPeriod"/>
            </a:pPr>
            <a:r>
              <a:rPr lang="en" sz="2400"/>
              <a:t>King Menelik II’s call to arms</a:t>
            </a:r>
            <a:endParaRPr/>
          </a:p>
        </p:txBody>
      </p:sp>
      <p:sp>
        <p:nvSpPr>
          <p:cNvPr id="161" name="Google Shape;161;p27"/>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“Now an enemy that intends to destroy our homeland and change our religion has come crossing our God-given frontiers digging in like a mole. Now, with the help of God, I will not allow him to have my country. You, my countrymen, I have never knowingly hurt you, nor have you hurt me. Help me, those of you with zeal and will power; those who do not have the zeal, for the sake of your wives and your religion, help me with your prayers.”</a:t>
            </a:r>
            <a:r>
              <a:rPr lang="en" sz="1400">
                <a:latin typeface="Times New Roman"/>
                <a:ea typeface="Times New Roman"/>
                <a:cs typeface="Times New Roman"/>
                <a:sym typeface="Times New Roman"/>
              </a:rPr>
              <a:t> </a:t>
            </a:r>
            <a:r>
              <a:rPr lang="en" sz="1000">
                <a:latin typeface="Times New Roman"/>
                <a:ea typeface="Times New Roman"/>
                <a:cs typeface="Times New Roman"/>
                <a:sym typeface="Times New Roman"/>
              </a:rPr>
              <a:t>(1896 declaration recorded by Battle of Adwa eyewitness, Gebre Selassie).</a:t>
            </a:r>
            <a:endParaRPr sz="1000">
              <a:latin typeface="Times New Roman"/>
              <a:ea typeface="Times New Roman"/>
              <a:cs typeface="Times New Roman"/>
              <a:sym typeface="Times New Roman"/>
            </a:endParaRPr>
          </a:p>
          <a:p>
            <a:pPr marL="0" lvl="0" indent="0" algn="l" rtl="0">
              <a:spcBef>
                <a:spcPts val="0"/>
              </a:spcBef>
              <a:spcAft>
                <a:spcPts val="0"/>
              </a:spcAft>
              <a:buNone/>
            </a:pPr>
            <a:endParaRPr sz="2800">
              <a:latin typeface="Skranji"/>
              <a:ea typeface="Skranji"/>
              <a:cs typeface="Skranji"/>
              <a:sym typeface="Skranji"/>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King Menelik II’s declaration of blackness</a:t>
            </a:r>
            <a:endParaRPr/>
          </a:p>
        </p:txBody>
      </p:sp>
      <p:sp>
        <p:nvSpPr>
          <p:cNvPr id="167" name="Google Shape;167;p28"/>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 am black, and you are black; let us unite to hunt our common enemy.”</a:t>
            </a:r>
            <a:r>
              <a:rPr lang="en" sz="2400" i="1">
                <a:latin typeface="Times New Roman"/>
                <a:ea typeface="Times New Roman"/>
                <a:cs typeface="Times New Roman"/>
                <a:sym typeface="Times New Roman"/>
              </a:rPr>
              <a:t> </a:t>
            </a:r>
            <a:r>
              <a:rPr lang="en" sz="1000">
                <a:latin typeface="Times New Roman"/>
                <a:ea typeface="Times New Roman"/>
                <a:cs typeface="Times New Roman"/>
                <a:sym typeface="Times New Roman"/>
              </a:rPr>
              <a:t>(1895 quote when trying to convince Muslims to help fight imperial Italy).</a:t>
            </a:r>
            <a:endParaRPr sz="1100">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Kebra Nagast</a:t>
            </a:r>
            <a:endParaRPr/>
          </a:p>
        </p:txBody>
      </p:sp>
      <p:sp>
        <p:nvSpPr>
          <p:cNvPr id="173" name="Google Shape;173;p29"/>
          <p:cNvSpPr txBox="1">
            <a:spLocks noGrp="1"/>
          </p:cNvSpPr>
          <p:nvPr>
            <p:ph type="body" idx="1"/>
          </p:nvPr>
        </p:nvSpPr>
        <p:spPr>
          <a:xfrm>
            <a:off x="720000" y="98290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collection of stories, history, myths, legends of Abyssinia/Ethiopia that explains how the kings of Ethiopia are descended from the son, named Menelik, of Israel’s King Solomon and the Queen of Sheba, making them relatives of the divine line of Christ and closely related to the Semitic peoples of Asia. It even claims that the Ark of the Covenant was taken to Ethiopia because the Jews were not worthy to care for it. It was collected and written over the centuries in several languages due to conquest and eventually translated into Ethiopian in the Middle Ages. Use some or all of the following quotes and excerpts from the Kebra Nagast to illustrate Ethiopia’s proud Christian heritage. For complete source, see lesson plan.</a:t>
            </a:r>
            <a:endParaRPr/>
          </a:p>
        </p:txBody>
      </p:sp>
      <p:sp>
        <p:nvSpPr>
          <p:cNvPr id="174" name="Google Shape;174;p29"/>
          <p:cNvSpPr txBox="1"/>
          <p:nvPr/>
        </p:nvSpPr>
        <p:spPr>
          <a:xfrm>
            <a:off x="270650" y="2264625"/>
            <a:ext cx="8250600" cy="2986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Times New Roman"/>
              <a:buAutoNum type="alphaLcPeriod"/>
            </a:pPr>
            <a:r>
              <a:rPr lang="en">
                <a:solidFill>
                  <a:schemeClr val="dk1"/>
                </a:solidFill>
                <a:latin typeface="Times New Roman"/>
                <a:ea typeface="Times New Roman"/>
                <a:cs typeface="Times New Roman"/>
                <a:sym typeface="Times New Roman"/>
              </a:rPr>
              <a:t>The introduction to the Kebra Nagast states “</a:t>
            </a:r>
            <a:r>
              <a:rPr lang="en" i="1">
                <a:solidFill>
                  <a:schemeClr val="dk1"/>
                </a:solidFill>
                <a:latin typeface="Times New Roman"/>
                <a:ea typeface="Times New Roman"/>
                <a:cs typeface="Times New Roman"/>
                <a:sym typeface="Times New Roman"/>
              </a:rPr>
              <a:t>IN PRAISING GOD THE FATHER, THE SUSTAINER OF THE UNIVERSE, AND HIS SON JESUS CHRIST, THROUGH WHOM EVERYTHING CAME INTO BEING, AND WITHOUT WHOM NOTHING CAME INTO BEING, AND THE HOLY TRIUNE SPIRIT, THE PARACLETE, WHO GOETH FORTH FROM THE FATHER, AND DERIVETH FROM THE SON, WE BELIEVE IN AND ADORE THE TRINITY, ONE GOD, THE FATHER, AND THE SON, AND THE HOLY SPIRIT.”</a:t>
            </a:r>
            <a:endParaRPr i="1">
              <a:solidFill>
                <a:schemeClr val="dk1"/>
              </a:solidFill>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AutoNum type="alphaLcPeriod"/>
            </a:pPr>
            <a:r>
              <a:rPr lang="en">
                <a:solidFill>
                  <a:schemeClr val="dk1"/>
                </a:solidFill>
                <a:latin typeface="Times New Roman"/>
                <a:ea typeface="Times New Roman"/>
                <a:cs typeface="Times New Roman"/>
                <a:sym typeface="Times New Roman"/>
              </a:rPr>
              <a:t>Chapter 28 states:</a:t>
            </a:r>
            <a:r>
              <a:rPr lang="en" i="1">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On one of her visits to Solomon, she [the queen] devoted her life to the God of Israel. “</a:t>
            </a:r>
            <a:r>
              <a:rPr lang="en" i="1">
                <a:solidFill>
                  <a:schemeClr val="dk1"/>
                </a:solidFill>
                <a:latin typeface="Times New Roman"/>
                <a:ea typeface="Times New Roman"/>
                <a:cs typeface="Times New Roman"/>
                <a:sym typeface="Times New Roman"/>
              </a:rPr>
              <a:t>And the Queen said, "From this moment I will not worship the sun, but will worship the Creator of the sun, the God of ISRAEL. And that Tabernacle of the God of ISRAEL shall be unto me my Lady, and unto my seed after me, and unto all my kingdoms that are under my dominion. And because of this I have found favour before thee, and before the God of ISRAEL my Creator, Who hath brought me unto thee, and hath made me to hear thy voice, and hath shown me thy face, and hath made me to understand thy commandment." Then she returned to [her] house.”</a:t>
            </a:r>
            <a:endParaRPr sz="1200">
              <a:solidFill>
                <a:schemeClr val="dk1"/>
              </a:solidFill>
              <a:latin typeface="Jost"/>
              <a:ea typeface="Jost"/>
              <a:cs typeface="Jost"/>
              <a:sym typeface="Jo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720000" y="445025"/>
            <a:ext cx="7818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Edmund Burke (British statesman) quote, 1777</a:t>
            </a:r>
            <a:endParaRPr/>
          </a:p>
        </p:txBody>
      </p:sp>
      <p:sp>
        <p:nvSpPr>
          <p:cNvPr id="180" name="Google Shape;180;p30"/>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“Now the Great Map of Mankind is unrolled at once; and there is no state or Gradation of barbarism, and no mode of refinement which we have not at the same instant under our View. The very different Civility of Europe and of China; the barbarism of Persia and Abyssinia [Ethiopia], the erratic manners of Tartary, and of Arabia. The Savage state of North America, and of New Zealand.”</a:t>
            </a:r>
            <a:endParaRPr sz="2400"/>
          </a:p>
          <a:p>
            <a:pPr marL="0" lvl="0" indent="0" algn="l" rtl="0">
              <a:spcBef>
                <a:spcPts val="0"/>
              </a:spcBef>
              <a:spcAft>
                <a:spcPts val="0"/>
              </a:spcAft>
              <a:buNone/>
            </a:pP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Count Peitro Antonelli on Queen Taytu</a:t>
            </a:r>
            <a:endParaRPr/>
          </a:p>
        </p:txBody>
      </p:sp>
      <p:sp>
        <p:nvSpPr>
          <p:cNvPr id="186" name="Google Shape;186;p31"/>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“The Empress like all other Ethiopian women is brave. She had a strong character, sometimes haughty-and is interesting appearance. Her look is commanding and at the same time has finesse…In sum, she is a great lady, who perhaps in another milieu [social class or situation] would have been a Christina of Sweden or a Catherine the Great.”</a:t>
            </a:r>
            <a:endParaRPr sz="2400"/>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720000" y="445025"/>
            <a:ext cx="7704000" cy="9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Write							5 MIN</a:t>
            </a:r>
            <a:endParaRPr/>
          </a:p>
        </p:txBody>
      </p:sp>
      <p:sp>
        <p:nvSpPr>
          <p:cNvPr id="77" name="Google Shape;77;p14"/>
          <p:cNvSpPr txBox="1">
            <a:spLocks noGrp="1"/>
          </p:cNvSpPr>
          <p:nvPr>
            <p:ph type="body" idx="1"/>
          </p:nvPr>
        </p:nvSpPr>
        <p:spPr>
          <a:xfrm>
            <a:off x="720000" y="1672940"/>
            <a:ext cx="7704000" cy="28371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Jost"/>
              <a:buChar char="●"/>
            </a:pPr>
            <a:r>
              <a:rPr lang="en" sz="2000"/>
              <a:t>What does it mean to be victorious? A winner? </a:t>
            </a:r>
            <a:endParaRPr sz="2000"/>
          </a:p>
          <a:p>
            <a:pPr marL="457200" lvl="0" indent="-355600" algn="l" rtl="0">
              <a:lnSpc>
                <a:spcPct val="115000"/>
              </a:lnSpc>
              <a:spcBef>
                <a:spcPts val="1600"/>
              </a:spcBef>
              <a:spcAft>
                <a:spcPts val="0"/>
              </a:spcAft>
              <a:buClr>
                <a:schemeClr val="dk1"/>
              </a:buClr>
              <a:buSzPts val="2000"/>
              <a:buFont typeface="Jost"/>
              <a:buChar char="●"/>
            </a:pPr>
            <a:r>
              <a:rPr lang="en" sz="2000"/>
              <a:t>How do you know when you are victorious or when you have won? What do you do with your status as victor? </a:t>
            </a:r>
            <a:endParaRPr sz="2000"/>
          </a:p>
          <a:p>
            <a:pPr marL="457200" lvl="0" indent="-355600" algn="l" rtl="0">
              <a:lnSpc>
                <a:spcPct val="115000"/>
              </a:lnSpc>
              <a:spcBef>
                <a:spcPts val="1600"/>
              </a:spcBef>
              <a:spcAft>
                <a:spcPts val="0"/>
              </a:spcAft>
              <a:buClr>
                <a:schemeClr val="dk1"/>
              </a:buClr>
              <a:buSzPts val="2000"/>
              <a:buFont typeface="Jost"/>
              <a:buChar char="●"/>
            </a:pPr>
            <a:r>
              <a:rPr lang="en" sz="2000"/>
              <a:t>When you hear the word “winner” who is a person or entity you think of? Do you admire them? Why?</a:t>
            </a:r>
            <a:endParaRPr sz="2000"/>
          </a:p>
          <a:p>
            <a:pPr marL="457200" lvl="0" indent="-304800" algn="l" rtl="0">
              <a:lnSpc>
                <a:spcPct val="115000"/>
              </a:lnSpc>
              <a:spcBef>
                <a:spcPts val="1600"/>
              </a:spcBef>
              <a:spcAft>
                <a:spcPts val="1600"/>
              </a:spcAft>
              <a:buClr>
                <a:srgbClr val="434343"/>
              </a:buClr>
              <a:buSzPts val="1200"/>
              <a:buFont typeface="Anaheim"/>
              <a:buChar char="●"/>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 Charles Leandre (French cartoonist)</a:t>
            </a:r>
            <a:endParaRPr/>
          </a:p>
          <a:p>
            <a:pPr marL="0" lvl="0" indent="0" algn="l" rtl="0">
              <a:spcBef>
                <a:spcPts val="0"/>
              </a:spcBef>
              <a:spcAft>
                <a:spcPts val="0"/>
              </a:spcAft>
              <a:buNone/>
            </a:pPr>
            <a:r>
              <a:rPr lang="en" sz="1400">
                <a:latin typeface="Jost"/>
                <a:ea typeface="Jost"/>
                <a:cs typeface="Jost"/>
                <a:sym typeface="Jost"/>
              </a:rPr>
              <a:t>cartoon of King Menelik II after his defeat of Italy, late 1800s. Italy is the woman held in Menelik’s arms.</a:t>
            </a:r>
            <a:endParaRPr sz="1400">
              <a:latin typeface="Jost"/>
              <a:ea typeface="Jost"/>
              <a:cs typeface="Jost"/>
              <a:sym typeface="Jost"/>
            </a:endParaRPr>
          </a:p>
        </p:txBody>
      </p:sp>
      <p:pic>
        <p:nvPicPr>
          <p:cNvPr id="3" name="Picture 2" descr="French artist Charles Leandre,) painted the caricature of Menelik. Below the picture the artist wrote, “The benevolent Negus [i.e., King] takes advantage of the victory, but he never abuses it.” The underlying message is that the “beastly” and “barbarian” king is going to shame Europe (i.e., Italy), here represented by the helpless, naked woman clutched in his monster-like hands.">
            <a:extLst>
              <a:ext uri="{FF2B5EF4-FFF2-40B4-BE49-F238E27FC236}">
                <a16:creationId xmlns:a16="http://schemas.microsoft.com/office/drawing/2014/main" id="{FF428EB6-C692-A367-7948-5026006BB8D0}"/>
              </a:ext>
            </a:extLst>
          </p:cNvPr>
          <p:cNvPicPr>
            <a:picLocks noChangeAspect="1"/>
          </p:cNvPicPr>
          <p:nvPr/>
        </p:nvPicPr>
        <p:blipFill>
          <a:blip r:embed="rId3"/>
          <a:srcRect l="1515" t="22267" r="6413" b="3569"/>
          <a:stretch>
            <a:fillRect/>
          </a:stretch>
        </p:blipFill>
        <p:spPr>
          <a:xfrm>
            <a:off x="2761672" y="1166557"/>
            <a:ext cx="3620655" cy="39769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 Spanish artist rendition of King Menelik after victory over Italy, 1896.</a:t>
            </a:r>
            <a:endParaRPr/>
          </a:p>
        </p:txBody>
      </p:sp>
      <p:pic>
        <p:nvPicPr>
          <p:cNvPr id="198" name="Google Shape;198;p33" descr="The image is an illustration of King Menelik II after victory over Italy in 1896. Menelik is dressed in rich, colorful garments set against a backdrop of mountains under a blue sky. The figure is shown in profile, facing left, wearing a golden crown with ornate detailing and a yellow robe with intricate patterns over a blue garment. A deep red cloak with golden trim drapes from his shoulders. The setting includes a stone wall, suggesting a terrace or a fortification. The landscape behind displays rugged mountains with hints of greenery, and a sky filled with fluffy clouds in soft pastel hues."/>
          <p:cNvPicPr preferRelativeResize="0"/>
          <p:nvPr/>
        </p:nvPicPr>
        <p:blipFill>
          <a:blip r:embed="rId3">
            <a:alphaModFix/>
          </a:blip>
          <a:stretch>
            <a:fillRect/>
          </a:stretch>
        </p:blipFill>
        <p:spPr>
          <a:xfrm>
            <a:off x="5530900" y="1091800"/>
            <a:ext cx="2850985"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Ethiopia v Europe Military</a:t>
            </a:r>
            <a:endParaRPr/>
          </a:p>
        </p:txBody>
      </p:sp>
      <p:sp>
        <p:nvSpPr>
          <p:cNvPr id="204" name="Google Shape;204;p34"/>
          <p:cNvSpPr txBox="1">
            <a:spLocks noGrp="1"/>
          </p:cNvSpPr>
          <p:nvPr>
            <p:ph type="body" idx="1"/>
          </p:nvPr>
        </p:nvSpPr>
        <p:spPr>
          <a:xfrm>
            <a:off x="720000" y="1139551"/>
            <a:ext cx="7704000" cy="3324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400"/>
              <a:t>Question 3: Did Ethiopia have a superior political and military situation from 1884-1914?</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Examine the source you are given and complete the part of the chart that corresponds to your source. DO NOT SUMMARIZE. Prepare to share with others.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a:t>Groups of 4-6</a:t>
            </a:r>
            <a:endParaRPr sz="2400"/>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1657975" y="1234500"/>
            <a:ext cx="5828100" cy="21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Sources</a:t>
            </a:r>
            <a:endParaRPr/>
          </a:p>
          <a:p>
            <a:pPr marL="0" lvl="0" indent="0" algn="ctr" rtl="0">
              <a:spcBef>
                <a:spcPts val="0"/>
              </a:spcBef>
              <a:spcAft>
                <a:spcPts val="0"/>
              </a:spcAft>
              <a:buNone/>
            </a:pPr>
            <a:r>
              <a:rPr lang="en"/>
              <a:t>Question 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720000" y="445025"/>
            <a:ext cx="788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Menelik’s letter to the caliph of the Sudan</a:t>
            </a:r>
            <a:endParaRPr/>
          </a:p>
        </p:txBody>
      </p:sp>
      <p:sp>
        <p:nvSpPr>
          <p:cNvPr id="215" name="Google Shape;215;p36"/>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is to inform you that the Europeans who are present round the White Nile with the English have come out from both the east and the west, and intended to enter between my country and yours and to separate and divide us. And I, when I heard of their plan, dispatched an expedition, sending detachments in five directions. The group [of Europeans] who are near are the English and the French, who are located in the direction from which the Belgians came. And do you remember when I sent to you Kantiba Jiru, you wrote to me by him that you have men in the direction from which the Belgians came?; and I ordered the chiefs of [my] troops that if they met with them, they were to parley with them and explain [my] intention. And now I have ordered my troops to advance towards the White Nile. And perhaps [if] you heard the news from merchants or from others you might misunderstand my action, [so now] I have written to you so that you would understand the object [of this expedition]. And you look to yourself, and do not let the Europeans enter between us. Be strong, lest if the Europeans enter our midst a great disaster befall us and our children have no rest. And if one of the Europeans comes to you as a traveler, do your utmost to send him away in peace; and do not listen to rumors against me. All my intention is to increase my friendship with you, and that our countries may be protected from [their] enemies.”</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383775" y="445025"/>
            <a:ext cx="8154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Menelik’s recording to Queen Victoria, 1899</a:t>
            </a:r>
            <a:endParaRPr/>
          </a:p>
        </p:txBody>
      </p:sp>
      <p:sp>
        <p:nvSpPr>
          <p:cNvPr id="221" name="Google Shape;221;p37"/>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Queen Victoria’s phonograph recording to King Menelik and his wife, the empress. England (and Europe in general) sought alliances with Ethiopia to check the spread of the Ottoman empire.“I, Victoria, Queen of England, hope your Majesty is in good health. I thank you for the kind reception which you have given to my Envoys, Mr. Rodd and Mr. Harrington. I wish your Majesty and the Empress Taitou all prosperity and success, and I hope that the friendship between our two Empires will constantly increase.”</a:t>
            </a:r>
            <a:endParaRPr/>
          </a:p>
          <a:p>
            <a:pPr marL="0" lvl="0" indent="0" algn="l" rtl="0">
              <a:spcBef>
                <a:spcPts val="0"/>
              </a:spcBef>
              <a:spcAft>
                <a:spcPts val="0"/>
              </a:spcAft>
              <a:buNone/>
            </a:pPr>
            <a:r>
              <a:rPr lang="en"/>
              <a:t>King Menelik’s response: “I, Menelik II, king of kings of Ethiopia, say to our very honoured friend Victoria, Queen of the great English people, 'May the Saviour of the World give you health! When the very beautiful and excellent phonograph (recording) of the Queen reached me by the hands of Monsieur Harrington and when I heard the voice of Your Majesty (as if) you were beside me, I listened with great pleasure. May God thank you for your good wishes for us and for my kingdom.  May God give you long life and health and give your people peace and repose.  I have spoken with M. Harrington concerning all issues between both our peoples.  When he told me that he was now returning to England, I said to him that I would be pleased if he could settle all our affairs before coming back.  And now, may the Queen receive him well. Furthermore, we have told M. Harrington about Matamma, how our great king is and many of our compatriots died there for their religious zeal.  I have hopes that you will help us in having the English government recognize this city for us.May God help us that Ethiopia and England may remain in peace and friendship.  Having said this, I extend my greetings of respect to your great people.”</a:t>
            </a:r>
            <a:endParaRPr/>
          </a:p>
          <a:p>
            <a:pPr marL="0" lvl="0" indent="0" algn="l" rtl="0">
              <a:spcBef>
                <a:spcPts val="0"/>
              </a:spcBef>
              <a:spcAft>
                <a:spcPts val="0"/>
              </a:spcAft>
              <a:buNone/>
            </a:pPr>
            <a:r>
              <a:rPr lang="en"/>
              <a:t>Queen Taytu’s response: “I, Itege (Queen) Taitu, Light of Ethiopia, say to the very honoured Queen Victoria, the great Queen of the English...  May God give you health.  Your phonograph has reached me.  With great pleasure I listened to you (as if) you were beside me.  And now, since God has willed to bring my voice to the ear of the honoured Queen, I declare ... that God give you health and long life.  May God keep you many years in good health.”</a:t>
            </a:r>
            <a:endParaRPr/>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Menelik’s letter </a:t>
            </a:r>
            <a:r>
              <a:rPr lang="en" sz="1800">
                <a:latin typeface="Jost"/>
                <a:ea typeface="Jost"/>
                <a:cs typeface="Jost"/>
                <a:sym typeface="Jost"/>
              </a:rPr>
              <a:t>to European heads of state explaining Ethiopia’s borders, written to Britain, France, Germany, Italy and Russia, 1891</a:t>
            </a:r>
            <a:endParaRPr sz="1800">
              <a:latin typeface="Jost"/>
              <a:ea typeface="Jost"/>
              <a:cs typeface="Jost"/>
              <a:sym typeface="Jost"/>
            </a:endParaRPr>
          </a:p>
        </p:txBody>
      </p:sp>
      <p:sp>
        <p:nvSpPr>
          <p:cNvPr id="227" name="Google Shape;227;p38"/>
          <p:cNvSpPr txBox="1">
            <a:spLocks noGrp="1"/>
          </p:cNvSpPr>
          <p:nvPr>
            <p:ph type="body" idx="1"/>
          </p:nvPr>
        </p:nvSpPr>
        <p:spPr>
          <a:xfrm>
            <a:off x="174900" y="1261375"/>
            <a:ext cx="8311500" cy="35709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000"/>
              <a:t>Being desirous to make known to our friends the Powers (Sovereigns) of Europe the boundaries of Ethiopia, we have addressed also to you (your Majesty) the present letter.</a:t>
            </a:r>
            <a:endParaRPr sz="1000"/>
          </a:p>
          <a:p>
            <a:pPr marL="0" lvl="0" indent="0" algn="l" rtl="0">
              <a:spcBef>
                <a:spcPts val="0"/>
              </a:spcBef>
              <a:spcAft>
                <a:spcPts val="0"/>
              </a:spcAft>
              <a:buNone/>
            </a:pPr>
            <a:r>
              <a:rPr lang="en" sz="1000"/>
              <a:t>These are the boundaries of Ethiopia:-Starting from the Italian boundary of Arafale, which is situated on the sea, the line goes westward over the plain (Meda) of Gegra towards Mahio, Halai, Digsa, and Gura up to Adibaro. From Adibaro to the junction of the Rivers Mareb and Arated.</a:t>
            </a:r>
            <a:endParaRPr sz="1000"/>
          </a:p>
          <a:p>
            <a:pPr marL="0" lvl="0" indent="0" algn="l" rtl="0">
              <a:spcBef>
                <a:spcPts val="0"/>
              </a:spcBef>
              <a:spcAft>
                <a:spcPts val="0"/>
              </a:spcAft>
              <a:buNone/>
            </a:pPr>
            <a:r>
              <a:rPr lang="en" sz="1000"/>
              <a:t>From this point the line runs southward to the junction of the Atbara and Setit Rivers, where is situated the town known as Tomat.</a:t>
            </a:r>
            <a:endParaRPr sz="1000"/>
          </a:p>
          <a:p>
            <a:pPr marL="0" lvl="0" indent="0" algn="l" rtl="0">
              <a:spcBef>
                <a:spcPts val="0"/>
              </a:spcBef>
              <a:spcAft>
                <a:spcPts val="0"/>
              </a:spcAft>
              <a:buNone/>
            </a:pPr>
            <a:r>
              <a:rPr lang="en" sz="1000"/>
              <a:t>From Tomat the frontier embraces the Province of Gederef up to Karkoj on the Blue Nile. From Karkoj the line passes to the junction of the Sobat River with the White Nile. From thence the frontier follows the River Sobat including the country of Arbore, Gallas and reaches Samburu.</a:t>
            </a:r>
            <a:endParaRPr sz="1000"/>
          </a:p>
          <a:p>
            <a:pPr marL="0" lvl="0" indent="0" algn="l" rtl="0">
              <a:spcBef>
                <a:spcPts val="0"/>
              </a:spcBef>
              <a:spcAft>
                <a:spcPts val="0"/>
              </a:spcAft>
              <a:buNone/>
            </a:pPr>
            <a:r>
              <a:rPr lang="en" sz="1000"/>
              <a:t>Towards the east are included within the frontier the country of the Borana Gallas and Arussi country up to the limits of the Somalis, including also the Province of Ogaden.</a:t>
            </a:r>
            <a:endParaRPr sz="1000"/>
          </a:p>
          <a:p>
            <a:pPr marL="0" lvl="0" indent="0" algn="l" rtl="0">
              <a:spcBef>
                <a:spcPts val="0"/>
              </a:spcBef>
              <a:spcAft>
                <a:spcPts val="0"/>
              </a:spcAft>
              <a:buNone/>
            </a:pPr>
            <a:r>
              <a:rPr lang="en" sz="1000"/>
              <a:t>To the northward the line of the frontier includes the Habar Awal, the Gadabursi, and Essa Somalis , and reaches Ambos.</a:t>
            </a:r>
            <a:endParaRPr sz="1000"/>
          </a:p>
          <a:p>
            <a:pPr marL="0" lvl="0" indent="0" algn="l" rtl="0">
              <a:spcBef>
                <a:spcPts val="0"/>
              </a:spcBef>
              <a:spcAft>
                <a:spcPts val="0"/>
              </a:spcAft>
              <a:buNone/>
            </a:pPr>
            <a:r>
              <a:rPr lang="en" sz="1000"/>
              <a:t>Leaving Ambos the line includes Lake Assal, the province of our ancient vassal Mohamed Anfari, skirts the coast of the sea, and rejoins Arafale. While tracing today the actual boundaries of my Empire, I shall endeavour, if God gives me life and strength, to re-establish the ancient frontiers (tributaries) of Ethiopia up to Khartoum, and as Lake Nyanza with all the Gallas.</a:t>
            </a:r>
            <a:endParaRPr sz="1000"/>
          </a:p>
          <a:p>
            <a:pPr marL="0" lvl="0" indent="0" algn="l" rtl="0">
              <a:spcBef>
                <a:spcPts val="0"/>
              </a:spcBef>
              <a:spcAft>
                <a:spcPts val="0"/>
              </a:spcAft>
              <a:buNone/>
            </a:pPr>
            <a:r>
              <a:rPr lang="en" sz="1000"/>
              <a:t>Ethiopia has been for fourteen centuries a Christian island in a sea of pagans. If powers at a distance come forward to partition Africa between them, I do not intend to be an indifferent spectator.</a:t>
            </a:r>
            <a:endParaRPr sz="1000"/>
          </a:p>
          <a:p>
            <a:pPr marL="0" lvl="0" indent="0" algn="l" rtl="0">
              <a:spcBef>
                <a:spcPts val="0"/>
              </a:spcBef>
              <a:spcAft>
                <a:spcPts val="0"/>
              </a:spcAft>
              <a:buNone/>
            </a:pPr>
            <a:r>
              <a:rPr lang="en" sz="1000"/>
              <a:t>As the Almighty has protected Ethiopia up to this day, I have confidence He will continue to protect her, and increase her borders in the future . I am certain He will not suffer her to be divided among other Powers.</a:t>
            </a:r>
            <a:endParaRPr sz="1000"/>
          </a:p>
          <a:p>
            <a:pPr marL="0" lvl="0" indent="0" algn="l" rtl="0">
              <a:spcBef>
                <a:spcPts val="0"/>
              </a:spcBef>
              <a:spcAft>
                <a:spcPts val="0"/>
              </a:spcAft>
              <a:buNone/>
            </a:pPr>
            <a:r>
              <a:rPr lang="en" sz="1000"/>
              <a:t>Formerly the boundary of Ethiopia was the sea. Having lacked strength sufficient, and having received no help from Christian Powers, our frontier on the sea coast fell into the power of the Muslim-man.</a:t>
            </a:r>
            <a:endParaRPr sz="1000"/>
          </a:p>
          <a:p>
            <a:pPr marL="0" lvl="0" indent="0" algn="l" rtl="0">
              <a:spcBef>
                <a:spcPts val="0"/>
              </a:spcBef>
              <a:spcAft>
                <a:spcPts val="0"/>
              </a:spcAft>
              <a:buNone/>
            </a:pPr>
            <a:r>
              <a:rPr lang="en" sz="1000"/>
              <a:t>At present we do not intend to regain our sea frontier by force, but we trust that the Christian Power, guided by our Saviour, will restore to us our sea-coast line, at any rate, certain points on the coast. Written at Addis Ababa, the 14 th Mazir, 1883 (10th April, 1891).</a:t>
            </a:r>
            <a:endParaRPr sz="1000"/>
          </a:p>
          <a:p>
            <a:pPr marL="0" lvl="0" indent="0" algn="l" rtl="0">
              <a:spcBef>
                <a:spcPts val="0"/>
              </a:spcBef>
              <a:spcAft>
                <a:spcPts val="0"/>
              </a:spcAft>
              <a:buNone/>
            </a:pP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Treaty of Wuchale, 1889</a:t>
            </a:r>
            <a:endParaRPr/>
          </a:p>
        </p:txBody>
      </p:sp>
      <p:sp>
        <p:nvSpPr>
          <p:cNvPr id="233" name="Google Shape;233;p39"/>
          <p:cNvSpPr txBox="1">
            <a:spLocks noGrp="1"/>
          </p:cNvSpPr>
          <p:nvPr>
            <p:ph type="body" idx="1"/>
          </p:nvPr>
        </p:nvSpPr>
        <p:spPr>
          <a:xfrm>
            <a:off x="720000" y="1139551"/>
            <a:ext cx="7704000" cy="27705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800"/>
              <a:t>Article 17 in Amharic states: “his Majesty the King of Kings of Ethiopia can use the Government of His Majesty the King of Italy for all treatments that did business with other powers or governments.”</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Article 17 in Italian states: “his Majesty the King of Kings of Ethiopia must use the Government of His Majesty the King of Italy for all treatments that did business with other powers or governments.”</a:t>
            </a:r>
            <a:endParaRPr sz="18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9" name="Google Shape;239;p40" descr="Battle of Adwa, 2 March 1896. Emperor Menelik II of Ethiopia is depicted in the top left corner in royal crown, velvet cape (lemd) and with a royal umbrella. Empress Taitu of Ethiopia is shown in the bottom left corner on a richly caparisoned horse with a royal umbrella, she carries a revolver. The Ethiopian troops are shown full face and all wear striped tunics. The Ethiopian generals are shown in striped tunics and lemd with lion’s mane collars and lion’s mane headdress. The Italian troops are shown side on and are often reduced to heads and guns. Above the battle is the image of Saint George, the patron saint of Ethiopia, in a halo of green, yellow."/>
          <p:cNvPicPr preferRelativeResize="0"/>
          <p:nvPr/>
        </p:nvPicPr>
        <p:blipFill>
          <a:blip r:embed="rId3">
            <a:alphaModFix/>
          </a:blip>
          <a:srcRect l="1924" t="4178" r="2160"/>
          <a:stretch>
            <a:fillRect/>
          </a:stretch>
        </p:blipFill>
        <p:spPr>
          <a:xfrm>
            <a:off x="1948872" y="420972"/>
            <a:ext cx="6539346" cy="4722527"/>
          </a:xfrm>
          <a:prstGeom prst="rect">
            <a:avLst/>
          </a:prstGeom>
          <a:noFill/>
          <a:ln>
            <a:noFill/>
          </a:ln>
        </p:spPr>
      </p:pic>
      <p:sp>
        <p:nvSpPr>
          <p:cNvPr id="238" name="Google Shape;238;p40"/>
          <p:cNvSpPr txBox="1">
            <a:spLocks noGrp="1"/>
          </p:cNvSpPr>
          <p:nvPr>
            <p:ph type="title"/>
          </p:nvPr>
        </p:nvSpPr>
        <p:spPr>
          <a:xfrm>
            <a:off x="105999" y="0"/>
            <a:ext cx="305767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n>
                  <a:solidFill>
                    <a:srgbClr val="002060"/>
                  </a:solidFill>
                </a:ln>
              </a:rPr>
              <a:t>Battle of Adwa</a:t>
            </a:r>
            <a:endParaRPr dirty="0">
              <a:ln>
                <a:solidFill>
                  <a:srgbClr val="002060"/>
                </a:solidFill>
              </a:ln>
            </a:endParaRPr>
          </a:p>
        </p:txBody>
      </p:sp>
      <p:sp>
        <p:nvSpPr>
          <p:cNvPr id="2" name="TextBox 1">
            <a:extLst>
              <a:ext uri="{FF2B5EF4-FFF2-40B4-BE49-F238E27FC236}">
                <a16:creationId xmlns:a16="http://schemas.microsoft.com/office/drawing/2014/main" id="{A2F138FC-3727-7A31-0714-D84DFC5B2AAF}"/>
              </a:ext>
            </a:extLst>
          </p:cNvPr>
          <p:cNvSpPr txBox="1"/>
          <p:nvPr/>
        </p:nvSpPr>
        <p:spPr>
          <a:xfrm>
            <a:off x="4572000" y="4845710"/>
            <a:ext cx="4230255" cy="246221"/>
          </a:xfrm>
          <a:prstGeom prst="rect">
            <a:avLst/>
          </a:prstGeom>
          <a:noFill/>
        </p:spPr>
        <p:txBody>
          <a:bodyPr wrap="square" rtlCol="0">
            <a:spAutoFit/>
          </a:bodyPr>
          <a:lstStyle/>
          <a:p>
            <a:r>
              <a:rPr lang="en-US" sz="1000" dirty="0"/>
              <a:t>The Trustees of the British Museum, CC BY-NC-SA 4.0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720000" y="445025"/>
            <a:ext cx="3924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Menelik’s letter to President Roosevelt, 1903</a:t>
            </a:r>
            <a:endParaRPr/>
          </a:p>
        </p:txBody>
      </p:sp>
      <p:pic>
        <p:nvPicPr>
          <p:cNvPr id="245" name="Google Shape;245;p41" descr="Emperor Menelik II writes that he hopes that the recently completed Treaty of Commerce between Ethiopia and the U. S. will establish good relations. He thanks President Roosevelt for the gifts that were sent to him and is sending President Roosevelt two lions and two elephant tusks as a sign of friendship."/>
          <p:cNvPicPr preferRelativeResize="0"/>
          <p:nvPr/>
        </p:nvPicPr>
        <p:blipFill rotWithShape="1">
          <a:blip r:embed="rId3">
            <a:alphaModFix/>
          </a:blip>
          <a:srcRect b="12990"/>
          <a:stretch/>
        </p:blipFill>
        <p:spPr>
          <a:xfrm>
            <a:off x="4774839" y="0"/>
            <a:ext cx="3719638"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720000" y="2926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Ethiopia</a:t>
            </a:r>
            <a:endParaRPr/>
          </a:p>
        </p:txBody>
      </p:sp>
      <p:pic>
        <p:nvPicPr>
          <p:cNvPr id="83" name="Google Shape;83;p15" descr="Map of Africa with the modern borders of Ethiopia highlighted."/>
          <p:cNvPicPr preferRelativeResize="0"/>
          <p:nvPr/>
        </p:nvPicPr>
        <p:blipFill rotWithShape="1">
          <a:blip r:embed="rId3">
            <a:alphaModFix/>
          </a:blip>
          <a:srcRect l="7301" r="7301"/>
          <a:stretch/>
        </p:blipFill>
        <p:spPr>
          <a:xfrm>
            <a:off x="3774275" y="-1"/>
            <a:ext cx="4649728" cy="5143500"/>
          </a:xfrm>
          <a:prstGeom prst="rect">
            <a:avLst/>
          </a:prstGeom>
          <a:noFill/>
          <a:ln>
            <a:noFill/>
          </a:ln>
        </p:spPr>
      </p:pic>
      <p:pic>
        <p:nvPicPr>
          <p:cNvPr id="84" name="Google Shape;84;p15" descr="Country map of Ethiopia showing major cities, bodies of water and borders."/>
          <p:cNvPicPr preferRelativeResize="0"/>
          <p:nvPr/>
        </p:nvPicPr>
        <p:blipFill>
          <a:blip r:embed="rId4">
            <a:alphaModFix/>
          </a:blip>
          <a:stretch>
            <a:fillRect/>
          </a:stretch>
        </p:blipFill>
        <p:spPr>
          <a:xfrm>
            <a:off x="56625" y="1112583"/>
            <a:ext cx="3717650" cy="3976759"/>
          </a:xfrm>
          <a:prstGeom prst="rect">
            <a:avLst/>
          </a:prstGeom>
          <a:noFill/>
          <a:ln>
            <a:noFill/>
          </a:ln>
        </p:spPr>
      </p:pic>
      <p:sp>
        <p:nvSpPr>
          <p:cNvPr id="2" name="TextBox 1">
            <a:extLst>
              <a:ext uri="{FF2B5EF4-FFF2-40B4-BE49-F238E27FC236}">
                <a16:creationId xmlns:a16="http://schemas.microsoft.com/office/drawing/2014/main" id="{095558A2-5C84-5A8E-06A0-C9E2C98CB9F9}"/>
              </a:ext>
            </a:extLst>
          </p:cNvPr>
          <p:cNvSpPr txBox="1"/>
          <p:nvPr/>
        </p:nvSpPr>
        <p:spPr>
          <a:xfrm>
            <a:off x="6576292" y="4850875"/>
            <a:ext cx="1976582" cy="246221"/>
          </a:xfrm>
          <a:prstGeom prst="rect">
            <a:avLst/>
          </a:prstGeom>
          <a:noFill/>
        </p:spPr>
        <p:txBody>
          <a:bodyPr wrap="square" rtlCol="0">
            <a:spAutoFit/>
          </a:bodyPr>
          <a:lstStyle/>
          <a:p>
            <a:r>
              <a:rPr lang="en-US" sz="1000" dirty="0"/>
              <a:t>(TUBS, 2011). CC BY-SA 3.0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Menelik II</a:t>
            </a:r>
            <a:endParaRPr/>
          </a:p>
        </p:txBody>
      </p:sp>
      <p:sp>
        <p:nvSpPr>
          <p:cNvPr id="90" name="Google Shape;90;p16"/>
          <p:cNvSpPr txBox="1">
            <a:spLocks noGrp="1"/>
          </p:cNvSpPr>
          <p:nvPr>
            <p:ph type="body" idx="1"/>
          </p:nvPr>
        </p:nvSpPr>
        <p:spPr>
          <a:xfrm>
            <a:off x="720000" y="1139550"/>
            <a:ext cx="5301900" cy="1523700"/>
          </a:xfrm>
          <a:prstGeom prst="rect">
            <a:avLst/>
          </a:prstGeom>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a:t>Emperor of Ethiopia 1889-1913</a:t>
            </a:r>
            <a:endParaRPr sz="1500"/>
          </a:p>
          <a:p>
            <a:pPr marL="457200" lvl="0" indent="-323850" algn="l" rtl="0">
              <a:spcBef>
                <a:spcPts val="0"/>
              </a:spcBef>
              <a:spcAft>
                <a:spcPts val="0"/>
              </a:spcAft>
              <a:buSzPts val="1500"/>
              <a:buChar char="●"/>
            </a:pPr>
            <a:r>
              <a:rPr lang="en" sz="1500"/>
              <a:t>Imprisoned for 10 years after his dad died to keep him from ruling</a:t>
            </a:r>
            <a:endParaRPr sz="1500"/>
          </a:p>
          <a:p>
            <a:pPr marL="457200" lvl="0" indent="-323850" algn="l" rtl="0">
              <a:spcBef>
                <a:spcPts val="0"/>
              </a:spcBef>
              <a:spcAft>
                <a:spcPts val="0"/>
              </a:spcAft>
              <a:buSzPts val="1500"/>
              <a:buChar char="●"/>
            </a:pPr>
            <a:r>
              <a:rPr lang="en" sz="1500"/>
              <a:t>Named after the son of the Queen of Sheba (who ruled 3000 years before)</a:t>
            </a:r>
            <a:endParaRPr sz="1500"/>
          </a:p>
          <a:p>
            <a:pPr marL="0" lvl="0" indent="0" algn="l" rtl="0">
              <a:spcBef>
                <a:spcPts val="0"/>
              </a:spcBef>
              <a:spcAft>
                <a:spcPts val="0"/>
              </a:spcAft>
              <a:buNone/>
            </a:pPr>
            <a:endParaRPr/>
          </a:p>
        </p:txBody>
      </p:sp>
      <p:pic>
        <p:nvPicPr>
          <p:cNvPr id="91" name="Google Shape;91;p16" descr="Grainy black and white photo of King Menelik II wearing royal attire, including a crown and mantle over his shoulders."/>
          <p:cNvPicPr preferRelativeResize="0"/>
          <p:nvPr/>
        </p:nvPicPr>
        <p:blipFill>
          <a:blip r:embed="rId3">
            <a:alphaModFix/>
          </a:blip>
          <a:stretch>
            <a:fillRect/>
          </a:stretch>
        </p:blipFill>
        <p:spPr>
          <a:xfrm>
            <a:off x="6503100" y="96476"/>
            <a:ext cx="2495550" cy="3048000"/>
          </a:xfrm>
          <a:prstGeom prst="rect">
            <a:avLst/>
          </a:prstGeom>
          <a:noFill/>
          <a:ln>
            <a:noFill/>
          </a:ln>
        </p:spPr>
      </p:pic>
      <p:pic>
        <p:nvPicPr>
          <p:cNvPr id="92" name="Google Shape;92;p16" descr="Black and white photograph of King Menelik II. He poses while sitting in a wide chair, wearing a tall crown and royal regalia. He appears to also be holding a tall cane or spear in his hand."/>
          <p:cNvPicPr preferRelativeResize="0"/>
          <p:nvPr/>
        </p:nvPicPr>
        <p:blipFill rotWithShape="1">
          <a:blip r:embed="rId4">
            <a:alphaModFix/>
          </a:blip>
          <a:srcRect l="-1040" t="11825" r="1040" b="32526"/>
          <a:stretch/>
        </p:blipFill>
        <p:spPr>
          <a:xfrm>
            <a:off x="4996650" y="2160550"/>
            <a:ext cx="3997499" cy="2774224"/>
          </a:xfrm>
          <a:prstGeom prst="rect">
            <a:avLst/>
          </a:prstGeom>
          <a:noFill/>
          <a:ln>
            <a:noFill/>
          </a:ln>
        </p:spPr>
      </p:pic>
      <p:sp>
        <p:nvSpPr>
          <p:cNvPr id="93" name="Google Shape;93;p16"/>
          <p:cNvSpPr txBox="1"/>
          <p:nvPr/>
        </p:nvSpPr>
        <p:spPr>
          <a:xfrm>
            <a:off x="779750" y="2616375"/>
            <a:ext cx="4216800" cy="2318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Jost"/>
              <a:buChar char="●"/>
            </a:pPr>
            <a:r>
              <a:rPr lang="en" sz="1600">
                <a:solidFill>
                  <a:schemeClr val="dk1"/>
                </a:solidFill>
                <a:latin typeface="Jost"/>
                <a:ea typeface="Jost"/>
                <a:cs typeface="Jost"/>
                <a:sym typeface="Jost"/>
              </a:rPr>
              <a:t>First ruler to unite African nations against European aggression (Italian)</a:t>
            </a:r>
            <a:endParaRPr sz="1600">
              <a:solidFill>
                <a:schemeClr val="dk1"/>
              </a:solidFill>
              <a:latin typeface="Jost"/>
              <a:ea typeface="Jost"/>
              <a:cs typeface="Jost"/>
              <a:sym typeface="Jost"/>
            </a:endParaRPr>
          </a:p>
          <a:p>
            <a:pPr marL="457200" lvl="0" indent="-330200" algn="l" rtl="0">
              <a:spcBef>
                <a:spcPts val="0"/>
              </a:spcBef>
              <a:spcAft>
                <a:spcPts val="0"/>
              </a:spcAft>
              <a:buClr>
                <a:schemeClr val="dk1"/>
              </a:buClr>
              <a:buSzPts val="1600"/>
              <a:buFont typeface="Jost"/>
              <a:buChar char="●"/>
            </a:pPr>
            <a:r>
              <a:rPr lang="en" sz="1600">
                <a:solidFill>
                  <a:schemeClr val="dk1"/>
                </a:solidFill>
                <a:latin typeface="Jost"/>
                <a:ea typeface="Jost"/>
                <a:cs typeface="Jost"/>
                <a:sym typeface="Jost"/>
              </a:rPr>
              <a:t>Extended Ethiopia’s power in East Africa</a:t>
            </a:r>
            <a:endParaRPr sz="1600">
              <a:solidFill>
                <a:schemeClr val="dk1"/>
              </a:solidFill>
              <a:latin typeface="Jost"/>
              <a:ea typeface="Jost"/>
              <a:cs typeface="Jost"/>
              <a:sym typeface="Jost"/>
            </a:endParaRPr>
          </a:p>
          <a:p>
            <a:pPr marL="457200" lvl="0" indent="-330200" algn="l" rtl="0">
              <a:spcBef>
                <a:spcPts val="0"/>
              </a:spcBef>
              <a:spcAft>
                <a:spcPts val="0"/>
              </a:spcAft>
              <a:buClr>
                <a:schemeClr val="dk1"/>
              </a:buClr>
              <a:buSzPts val="1600"/>
              <a:buFont typeface="Jost"/>
              <a:buChar char="●"/>
            </a:pPr>
            <a:r>
              <a:rPr lang="en" sz="1600">
                <a:solidFill>
                  <a:schemeClr val="dk1"/>
                </a:solidFill>
                <a:latin typeface="Jost"/>
                <a:ea typeface="Jost"/>
                <a:cs typeface="Jost"/>
                <a:sym typeface="Jost"/>
              </a:rPr>
              <a:t>Ruled Ethiopia at its strongest</a:t>
            </a:r>
            <a:endParaRPr sz="1600">
              <a:solidFill>
                <a:schemeClr val="dk1"/>
              </a:solidFill>
              <a:latin typeface="Jost"/>
              <a:ea typeface="Jost"/>
              <a:cs typeface="Jost"/>
              <a:sym typeface="Jost"/>
            </a:endParaRPr>
          </a:p>
          <a:p>
            <a:pPr marL="457200" lvl="0" indent="-330200" algn="l" rtl="0">
              <a:spcBef>
                <a:spcPts val="0"/>
              </a:spcBef>
              <a:spcAft>
                <a:spcPts val="0"/>
              </a:spcAft>
              <a:buClr>
                <a:schemeClr val="dk1"/>
              </a:buClr>
              <a:buSzPts val="1600"/>
              <a:buFont typeface="Jost"/>
              <a:buChar char="●"/>
            </a:pPr>
            <a:r>
              <a:rPr lang="en" sz="1600">
                <a:solidFill>
                  <a:schemeClr val="dk1"/>
                </a:solidFill>
                <a:latin typeface="Jost"/>
                <a:ea typeface="Jost"/>
                <a:cs typeface="Jost"/>
                <a:sym typeface="Jost"/>
              </a:rPr>
              <a:t>Founded capital city, Addis Ababa</a:t>
            </a:r>
            <a:endParaRPr sz="1600">
              <a:solidFill>
                <a:schemeClr val="dk1"/>
              </a:solidFill>
              <a:latin typeface="Jost"/>
              <a:ea typeface="Jost"/>
              <a:cs typeface="Jost"/>
              <a:sym typeface="Jost"/>
            </a:endParaRPr>
          </a:p>
          <a:p>
            <a:pPr marL="457200" lvl="0" indent="-330200" algn="l" rtl="0">
              <a:spcBef>
                <a:spcPts val="0"/>
              </a:spcBef>
              <a:spcAft>
                <a:spcPts val="0"/>
              </a:spcAft>
              <a:buClr>
                <a:schemeClr val="dk1"/>
              </a:buClr>
              <a:buSzPts val="1600"/>
              <a:buFont typeface="Jost"/>
              <a:buChar char="●"/>
            </a:pPr>
            <a:r>
              <a:rPr lang="en" sz="1600">
                <a:solidFill>
                  <a:schemeClr val="dk1"/>
                </a:solidFill>
                <a:latin typeface="Jost"/>
                <a:ea typeface="Jost"/>
                <a:cs typeface="Jost"/>
                <a:sym typeface="Jost"/>
              </a:rPr>
              <a:t>Founded first school, national bank, railway, telegraph system, telephone lines</a:t>
            </a:r>
            <a:endParaRPr sz="1600">
              <a:solidFill>
                <a:schemeClr val="dk1"/>
              </a:solidFill>
              <a:latin typeface="Jost"/>
              <a:ea typeface="Jost"/>
              <a:cs typeface="Jost"/>
              <a:sym typeface="Jo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Queen Taytu</a:t>
            </a:r>
            <a:endParaRPr/>
          </a:p>
        </p:txBody>
      </p:sp>
      <p:sp>
        <p:nvSpPr>
          <p:cNvPr id="99" name="Google Shape;99;p17"/>
          <p:cNvSpPr txBox="1">
            <a:spLocks noGrp="1"/>
          </p:cNvSpPr>
          <p:nvPr>
            <p:ph type="body" idx="1"/>
          </p:nvPr>
        </p:nvSpPr>
        <p:spPr>
          <a:xfrm>
            <a:off x="720000" y="1139550"/>
            <a:ext cx="4865100" cy="2401200"/>
          </a:xfrm>
          <a:prstGeom prst="rect">
            <a:avLst/>
          </a:prstGeom>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“The Light of Africa”</a:t>
            </a:r>
            <a:endParaRPr sz="1800"/>
          </a:p>
          <a:p>
            <a:pPr marL="457200" lvl="0" indent="-342900" algn="l" rtl="0">
              <a:spcBef>
                <a:spcPts val="0"/>
              </a:spcBef>
              <a:spcAft>
                <a:spcPts val="0"/>
              </a:spcAft>
              <a:buSzPts val="1800"/>
              <a:buChar char="●"/>
            </a:pPr>
            <a:r>
              <a:rPr lang="en" sz="1800"/>
              <a:t>From a aristocratic family</a:t>
            </a:r>
            <a:endParaRPr sz="1800"/>
          </a:p>
          <a:p>
            <a:pPr marL="457200" lvl="0" indent="-342900" algn="l" rtl="0">
              <a:spcBef>
                <a:spcPts val="0"/>
              </a:spcBef>
              <a:spcAft>
                <a:spcPts val="0"/>
              </a:spcAft>
              <a:buSzPts val="1800"/>
              <a:buChar char="●"/>
            </a:pPr>
            <a:r>
              <a:rPr lang="en" sz="1800"/>
              <a:t>Very familiar with politics and power structures, she was a natural leader</a:t>
            </a:r>
            <a:endParaRPr sz="1800"/>
          </a:p>
          <a:p>
            <a:pPr marL="457200" lvl="0" indent="-342900" algn="l" rtl="0">
              <a:spcBef>
                <a:spcPts val="0"/>
              </a:spcBef>
              <a:spcAft>
                <a:spcPts val="0"/>
              </a:spcAft>
              <a:buSzPts val="1800"/>
              <a:buChar char="●"/>
            </a:pPr>
            <a:r>
              <a:rPr lang="en" sz="1800"/>
              <a:t>Chose the site for capital, founded a hotel, built a church, educated orphans, promoted trade and agriculture</a:t>
            </a:r>
            <a:endParaRPr sz="1800"/>
          </a:p>
          <a:p>
            <a:pPr marL="457200" lvl="0" indent="-342900" algn="l" rtl="0">
              <a:spcBef>
                <a:spcPts val="0"/>
              </a:spcBef>
              <a:spcAft>
                <a:spcPts val="0"/>
              </a:spcAft>
              <a:buSzPts val="1800"/>
              <a:buChar char="●"/>
            </a:pPr>
            <a:r>
              <a:rPr lang="en" sz="1800"/>
              <a:t>Convinced Menelik to go to war</a:t>
            </a:r>
            <a:endParaRPr sz="1800"/>
          </a:p>
        </p:txBody>
      </p:sp>
      <p:pic>
        <p:nvPicPr>
          <p:cNvPr id="100" name="Google Shape;100;p17" descr="Black and white photograph of Empress Taytu in her royal attire"/>
          <p:cNvPicPr preferRelativeResize="0"/>
          <p:nvPr/>
        </p:nvPicPr>
        <p:blipFill>
          <a:blip r:embed="rId3">
            <a:alphaModFix/>
          </a:blip>
          <a:stretch>
            <a:fillRect/>
          </a:stretch>
        </p:blipFill>
        <p:spPr>
          <a:xfrm>
            <a:off x="5827960" y="1"/>
            <a:ext cx="2219325" cy="3105150"/>
          </a:xfrm>
          <a:prstGeom prst="rect">
            <a:avLst/>
          </a:prstGeom>
          <a:noFill/>
          <a:ln>
            <a:noFill/>
          </a:ln>
        </p:spPr>
      </p:pic>
      <p:pic>
        <p:nvPicPr>
          <p:cNvPr id="101" name="Google Shape;101;p17" descr="Depiction of Empress Taytu from an illustrated cover of the &quot;Le Petit Journal, Supplément Illustré,&quot; dated March 29, 1896. It features a detailed drawing of a woman dressed in elaborate traditional attire. She has a calm expression, with her hair covered by an ornate headscarf. She wears a richly patterned cloak over a dark, high-collared garment. The cloak is adorned with intricate gold embroidery and red tassels. At her chest, there is a decorative panel featuring a crowned lion. To the upper left of the image, there is an emblem of Saint George on horseback slaying a dragon, encircled by the text “St. Georges Abyssin.”"/>
          <p:cNvPicPr preferRelativeResize="0"/>
          <p:nvPr/>
        </p:nvPicPr>
        <p:blipFill>
          <a:blip r:embed="rId4">
            <a:alphaModFix/>
          </a:blip>
          <a:stretch>
            <a:fillRect/>
          </a:stretch>
        </p:blipFill>
        <p:spPr>
          <a:xfrm>
            <a:off x="6993576" y="2123150"/>
            <a:ext cx="2007599" cy="2924301"/>
          </a:xfrm>
          <a:prstGeom prst="rect">
            <a:avLst/>
          </a:prstGeom>
          <a:noFill/>
          <a:ln>
            <a:noFill/>
          </a:ln>
        </p:spPr>
      </p:pic>
      <p:sp>
        <p:nvSpPr>
          <p:cNvPr id="102" name="Google Shape;102;p17"/>
          <p:cNvSpPr txBox="1"/>
          <p:nvPr/>
        </p:nvSpPr>
        <p:spPr>
          <a:xfrm>
            <a:off x="441575" y="3540750"/>
            <a:ext cx="6552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Jost"/>
                <a:ea typeface="Jost"/>
                <a:cs typeface="Jost"/>
                <a:sym typeface="Jost"/>
              </a:rPr>
              <a:t>“Empress Taytu played a significant role in the process of unification [of Ethiopia]. She clarified issues for Menelik, and she had an individuality and warmth as a woman that was rarely seen by foreigners” - Italian member of Treaty delegation.</a:t>
            </a:r>
            <a:endParaRPr>
              <a:solidFill>
                <a:schemeClr val="lt2"/>
              </a:solidFill>
              <a:latin typeface="Jost"/>
              <a:ea typeface="Jost"/>
              <a:cs typeface="Jost"/>
              <a:sym typeface="Jost"/>
            </a:endParaRPr>
          </a:p>
          <a:p>
            <a:pPr marL="0" lvl="0" indent="0" algn="l" rtl="0">
              <a:spcBef>
                <a:spcPts val="0"/>
              </a:spcBef>
              <a:spcAft>
                <a:spcPts val="0"/>
              </a:spcAft>
              <a:buNone/>
            </a:pPr>
            <a:endParaRPr>
              <a:solidFill>
                <a:schemeClr val="lt2"/>
              </a:solidFill>
              <a:latin typeface="Jost"/>
              <a:ea typeface="Jost"/>
              <a:cs typeface="Jost"/>
              <a:sym typeface="Jost"/>
            </a:endParaRPr>
          </a:p>
          <a:p>
            <a:pPr marL="0" lvl="0" indent="0" algn="l" rtl="0">
              <a:spcBef>
                <a:spcPts val="0"/>
              </a:spcBef>
              <a:spcAft>
                <a:spcPts val="0"/>
              </a:spcAft>
              <a:buNone/>
            </a:pPr>
            <a:r>
              <a:rPr lang="en">
                <a:solidFill>
                  <a:schemeClr val="lt2"/>
                </a:solidFill>
                <a:latin typeface="Jost"/>
                <a:ea typeface="Jost"/>
                <a:cs typeface="Jost"/>
                <a:sym typeface="Jost"/>
              </a:rPr>
              <a:t>“My womanliness and your manliness is going to be tested on the battle field. Do not absent yourself!” - Queen Taytu to the Italians before battle</a:t>
            </a:r>
            <a:endParaRPr>
              <a:solidFill>
                <a:schemeClr val="lt2"/>
              </a:solidFill>
              <a:latin typeface="Jost"/>
              <a:ea typeface="Jost"/>
              <a:cs typeface="Jost"/>
              <a:sym typeface="Jo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Novel Ideas Only</a:t>
            </a:r>
            <a:endParaRPr/>
          </a:p>
        </p:txBody>
      </p:sp>
      <p:sp>
        <p:nvSpPr>
          <p:cNvPr id="108" name="Google Shape;108;p18"/>
          <p:cNvSpPr txBox="1">
            <a:spLocks noGrp="1"/>
          </p:cNvSpPr>
          <p:nvPr>
            <p:ph type="body" idx="1"/>
          </p:nvPr>
        </p:nvSpPr>
        <p:spPr>
          <a:xfrm>
            <a:off x="720000" y="1139551"/>
            <a:ext cx="77040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On your whiteboard</a:t>
            </a:r>
            <a:endParaRPr sz="2400"/>
          </a:p>
          <a:p>
            <a:pPr marL="0" lvl="0" indent="0" algn="l" rtl="0">
              <a:spcBef>
                <a:spcPts val="0"/>
              </a:spcBef>
              <a:spcAft>
                <a:spcPts val="0"/>
              </a:spcAft>
              <a:buNone/>
            </a:pPr>
            <a:r>
              <a:rPr lang="en" sz="2400"/>
              <a:t>Make a list of the natural resources available in Africa</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871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Ethiopia and</a:t>
            </a:r>
            <a:br>
              <a:rPr lang="en" dirty="0"/>
            </a:br>
            <a:r>
              <a:rPr lang="en" dirty="0"/>
              <a:t>Colonialism</a:t>
            </a:r>
            <a:endParaRPr dirty="0"/>
          </a:p>
        </p:txBody>
      </p:sp>
      <p:sp>
        <p:nvSpPr>
          <p:cNvPr id="114" name="Google Shape;114;p19"/>
          <p:cNvSpPr txBox="1">
            <a:spLocks noGrp="1"/>
          </p:cNvSpPr>
          <p:nvPr>
            <p:ph type="body" idx="1"/>
          </p:nvPr>
        </p:nvSpPr>
        <p:spPr>
          <a:xfrm>
            <a:off x="387100" y="1552908"/>
            <a:ext cx="4156500" cy="3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What do you notice about Ethiopia?</a:t>
            </a:r>
            <a:endParaRPr sz="2400" dirty="0"/>
          </a:p>
        </p:txBody>
      </p:sp>
      <p:sp>
        <p:nvSpPr>
          <p:cNvPr id="115" name="Google Shape;115;p19"/>
          <p:cNvSpPr txBox="1"/>
          <p:nvPr/>
        </p:nvSpPr>
        <p:spPr>
          <a:xfrm>
            <a:off x="445500" y="2527233"/>
            <a:ext cx="3876600" cy="14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Jost"/>
                <a:ea typeface="Jost"/>
                <a:cs typeface="Jost"/>
                <a:sym typeface="Jost"/>
              </a:rPr>
              <a:t>Why was Ethiopia not colonized?</a:t>
            </a:r>
            <a:endParaRPr sz="2400" dirty="0">
              <a:solidFill>
                <a:schemeClr val="dk1"/>
              </a:solidFill>
              <a:latin typeface="Jost"/>
              <a:ea typeface="Jost"/>
              <a:cs typeface="Jost"/>
              <a:sym typeface="Jost"/>
            </a:endParaRPr>
          </a:p>
        </p:txBody>
      </p:sp>
      <p:pic>
        <p:nvPicPr>
          <p:cNvPr id="116" name="Google Shape;116;p19" descr="The image is a historical map of Africa depicting colonial possessions as of the early 20th century. The map is color-coded to indicate territories held by different colonial powers: Belgian territories are marked in yellow, British in pink, French in purple, German in blue, Italian in green, Portuguese in dark green, and Spanish in light green. Major regions and countries of Africa are labeled, showing their colonial affiliations. "/>
          <p:cNvPicPr preferRelativeResize="0"/>
          <p:nvPr/>
        </p:nvPicPr>
        <p:blipFill rotWithShape="1">
          <a:blip r:embed="rId3">
            <a:alphaModFix/>
          </a:blip>
          <a:srcRect t="2633" b="2624"/>
          <a:stretch/>
        </p:blipFill>
        <p:spPr>
          <a:xfrm>
            <a:off x="3920750" y="223550"/>
            <a:ext cx="5148899" cy="460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657975" y="1234500"/>
            <a:ext cx="5828100" cy="211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Sources</a:t>
            </a:r>
            <a:endParaRPr/>
          </a:p>
          <a:p>
            <a:pPr marL="0" lvl="0" indent="0" algn="ctr" rtl="0">
              <a:spcBef>
                <a:spcPts val="0"/>
              </a:spcBef>
              <a:spcAft>
                <a:spcPts val="0"/>
              </a:spcAft>
              <a:buNone/>
            </a:pPr>
            <a:r>
              <a:rPr lang="en"/>
              <a:t>Question 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Ethiopia Questions</a:t>
            </a:r>
            <a:endParaRPr dirty="0"/>
          </a:p>
        </p:txBody>
      </p:sp>
      <p:sp>
        <p:nvSpPr>
          <p:cNvPr id="127" name="Google Shape;127;p21"/>
          <p:cNvSpPr txBox="1">
            <a:spLocks noGrp="1"/>
          </p:cNvSpPr>
          <p:nvPr>
            <p:ph type="body" idx="1"/>
          </p:nvPr>
        </p:nvSpPr>
        <p:spPr>
          <a:xfrm>
            <a:off x="720000" y="921450"/>
            <a:ext cx="4573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Question 1: Did Ethiopia have valuable resources?</a:t>
            </a:r>
            <a:endParaRPr sz="1800" dirty="0"/>
          </a:p>
        </p:txBody>
      </p:sp>
    </p:spTree>
  </p:cSld>
  <p:clrMapOvr>
    <a:masterClrMapping/>
  </p:clrMapOvr>
</p:sld>
</file>

<file path=ppt/theme/theme1.xml><?xml version="1.0" encoding="utf-8"?>
<a:theme xmlns:a="http://schemas.openxmlformats.org/drawingml/2006/main" name="Ethiopia Fundraising Project Proposal Infographics by Slidesgo">
  <a:themeElements>
    <a:clrScheme name="Simple Light">
      <a:dk1>
        <a:srgbClr val="FFFFFF"/>
      </a:dk1>
      <a:lt1>
        <a:srgbClr val="1C425E"/>
      </a:lt1>
      <a:dk2>
        <a:srgbClr val="67A878"/>
      </a:dk2>
      <a:lt2>
        <a:srgbClr val="FFCA4C"/>
      </a:lt2>
      <a:accent1>
        <a:srgbClr val="C74741"/>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3336</Words>
  <Application>Microsoft Office PowerPoint</Application>
  <PresentationFormat>On-screen Show (16:9)</PresentationFormat>
  <Paragraphs>133</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Skranji</vt:lpstr>
      <vt:lpstr>Bebas Neue</vt:lpstr>
      <vt:lpstr>Jost</vt:lpstr>
      <vt:lpstr>Anaheim</vt:lpstr>
      <vt:lpstr>Open Sans</vt:lpstr>
      <vt:lpstr>Jost SemiBold</vt:lpstr>
      <vt:lpstr>Arial</vt:lpstr>
      <vt:lpstr>Times New Roman</vt:lpstr>
      <vt:lpstr>Nunito Light</vt:lpstr>
      <vt:lpstr>Ethiopia Fundraising Project Proposal Infographics by Slidesgo</vt:lpstr>
      <vt:lpstr>ETHIOPIAN Independence In the  Imperial Age </vt:lpstr>
      <vt:lpstr>Quick Write       5 MIN</vt:lpstr>
      <vt:lpstr>Ethiopia</vt:lpstr>
      <vt:lpstr>King Menelik II</vt:lpstr>
      <vt:lpstr>Queen Taytu</vt:lpstr>
      <vt:lpstr>Novel Ideas Only</vt:lpstr>
      <vt:lpstr>Ethiopia and Colonialism</vt:lpstr>
      <vt:lpstr>Sources Question 1</vt:lpstr>
      <vt:lpstr>Ethiopia Questions</vt:lpstr>
      <vt:lpstr>Africa: Natural Resources</vt:lpstr>
      <vt:lpstr>Each Country’s Top Export in Africa</vt:lpstr>
      <vt:lpstr>Europe v Ethiopia</vt:lpstr>
      <vt:lpstr>Europe v Ethiopia T-chart</vt:lpstr>
      <vt:lpstr>Sources Question 2</vt:lpstr>
      <vt:lpstr>King Menelik II’s call to arms</vt:lpstr>
      <vt:lpstr>2. King Menelik II’s declaration of blackness</vt:lpstr>
      <vt:lpstr>3. Kebra Nagast</vt:lpstr>
      <vt:lpstr>4. Edmund Burke (British statesman) quote, 1777</vt:lpstr>
      <vt:lpstr>5. Count Peitro Antonelli on Queen Taytu</vt:lpstr>
      <vt:lpstr>6. Charles Leandre (French cartoonist) cartoon of King Menelik II after his defeat of Italy, late 1800s. Italy is the woman held in Menelik’s arms.</vt:lpstr>
      <vt:lpstr>7. Spanish artist rendition of King Menelik after victory over Italy, 1896.</vt:lpstr>
      <vt:lpstr>Ethiopia v Europe Military</vt:lpstr>
      <vt:lpstr>Sources Question 3</vt:lpstr>
      <vt:lpstr>King Menelik’s letter to the caliph of the Sudan</vt:lpstr>
      <vt:lpstr>King Menelik’s recording to Queen Victoria, 1899</vt:lpstr>
      <vt:lpstr>King Menelik’s letter to European heads of state explaining Ethiopia’s borders, written to Britain, France, Germany, Italy and Russia, 1891</vt:lpstr>
      <vt:lpstr>Treaty of Wuchale, 1889</vt:lpstr>
      <vt:lpstr>Battle of Adwa</vt:lpstr>
      <vt:lpstr>King Menelik’s letter to President Roosevelt, 1903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Christopher Mansayon</cp:lastModifiedBy>
  <cp:revision>3</cp:revision>
  <dcterms:modified xsi:type="dcterms:W3CDTF">2025-08-07T09:19:31Z</dcterms:modified>
</cp:coreProperties>
</file>